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9"/>
  </p:handoutMasterIdLst>
  <p:sldIdLst>
    <p:sldId id="276" r:id="rId2"/>
    <p:sldId id="258" r:id="rId3"/>
    <p:sldId id="259" r:id="rId4"/>
    <p:sldId id="278" r:id="rId5"/>
    <p:sldId id="279" r:id="rId6"/>
    <p:sldId id="260" r:id="rId7"/>
    <p:sldId id="263" r:id="rId8"/>
    <p:sldId id="261" r:id="rId9"/>
    <p:sldId id="262" r:id="rId10"/>
    <p:sldId id="265" r:id="rId11"/>
    <p:sldId id="266" r:id="rId12"/>
    <p:sldId id="273" r:id="rId13"/>
    <p:sldId id="267" r:id="rId14"/>
    <p:sldId id="292" r:id="rId15"/>
    <p:sldId id="293" r:id="rId16"/>
    <p:sldId id="294" r:id="rId17"/>
    <p:sldId id="295" r:id="rId18"/>
  </p:sldIdLst>
  <p:sldSz cx="9144000" cy="6858000" type="screen4x3"/>
  <p:notesSz cx="6858000" cy="92075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99FF33"/>
    <a:srgbClr val="FF33CC"/>
    <a:srgbClr val="99CCFF"/>
    <a:srgbClr val="FFCC66"/>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693" autoAdjust="0"/>
  </p:normalViewPr>
  <p:slideViewPr>
    <p:cSldViewPr>
      <p:cViewPr varScale="1">
        <p:scale>
          <a:sx n="71" d="100"/>
          <a:sy n="71" d="100"/>
        </p:scale>
        <p:origin x="-4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0483" name="Rectangle 3"/>
          <p:cNvSpPr>
            <a:spLocks noGrp="1" noChangeArrowheads="1"/>
          </p:cNvSpPr>
          <p:nvPr>
            <p:ph type="dt" sz="quarter" idx="1"/>
          </p:nvPr>
        </p:nvSpPr>
        <p:spPr bwMode="auto">
          <a:xfrm>
            <a:off x="3886200" y="0"/>
            <a:ext cx="2971800"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0484" name="Rectangle 4"/>
          <p:cNvSpPr>
            <a:spLocks noGrp="1" noChangeArrowheads="1"/>
          </p:cNvSpPr>
          <p:nvPr>
            <p:ph type="ftr" sz="quarter" idx="2"/>
          </p:nvPr>
        </p:nvSpPr>
        <p:spPr bwMode="auto">
          <a:xfrm>
            <a:off x="0" y="8747125"/>
            <a:ext cx="2971800"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0485" name="Rectangle 5"/>
          <p:cNvSpPr>
            <a:spLocks noGrp="1" noChangeArrowheads="1"/>
          </p:cNvSpPr>
          <p:nvPr>
            <p:ph type="sldNum" sz="quarter" idx="3"/>
          </p:nvPr>
        </p:nvSpPr>
        <p:spPr bwMode="auto">
          <a:xfrm>
            <a:off x="3886200" y="8747125"/>
            <a:ext cx="2971800"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5BB7FD3-8F95-49C8-BFE3-7B5226F9D661}" type="slidenum">
              <a:rPr lang="en-US"/>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8087A9D-3A3D-4B88-AEB6-D000A7533CD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4CCA6F6-D5B0-4997-97AA-C68ADCCE038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9A4795F-768B-478F-BBD1-91897CB5ED4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0FCCE26-A203-40B6-972F-50BF0B19763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EA2659B-79DA-4168-8534-F43FED99D4E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A0BBE5C-2B3A-4D9F-89A6-328D306E08E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6E17506-EFE7-4EE3-B183-A4638B6B836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423BA34-4C60-4020-9B37-3F53AF3E2E8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DA03BA5-7568-4710-9B0C-8F9DAC2BD17A}"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6B772DF-892A-4F30-9226-1D5973E7A97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DC06F8B-CB29-4FC3-93C8-28522D17855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F6A4DA2-FDC3-4BFA-AB15-FE20B19C0D1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cs typeface="Times New Roman" pitchFamily="18" charset="0"/>
        </a:defRPr>
      </a:lvl2pPr>
      <a:lvl3pPr algn="ctr" rtl="0" fontAlgn="base">
        <a:spcBef>
          <a:spcPct val="0"/>
        </a:spcBef>
        <a:spcAft>
          <a:spcPct val="0"/>
        </a:spcAft>
        <a:defRPr sz="4400">
          <a:solidFill>
            <a:schemeClr val="tx2"/>
          </a:solidFill>
          <a:latin typeface="Times New Roman" pitchFamily="18" charset="0"/>
          <a:cs typeface="Times New Roman" pitchFamily="18" charset="0"/>
        </a:defRPr>
      </a:lvl3pPr>
      <a:lvl4pPr algn="ctr" rtl="0" fontAlgn="base">
        <a:spcBef>
          <a:spcPct val="0"/>
        </a:spcBef>
        <a:spcAft>
          <a:spcPct val="0"/>
        </a:spcAft>
        <a:defRPr sz="4400">
          <a:solidFill>
            <a:schemeClr val="tx2"/>
          </a:solidFill>
          <a:latin typeface="Times New Roman" pitchFamily="18" charset="0"/>
          <a:cs typeface="Times New Roman" pitchFamily="18" charset="0"/>
        </a:defRPr>
      </a:lvl4pPr>
      <a:lvl5pPr algn="ctr" rtl="0" fontAlgn="base">
        <a:spcBef>
          <a:spcPct val="0"/>
        </a:spcBef>
        <a:spcAft>
          <a:spcPct val="0"/>
        </a:spcAft>
        <a:defRPr sz="4400">
          <a:solidFill>
            <a:schemeClr val="tx2"/>
          </a:solidFill>
          <a:latin typeface="Times New Roman" pitchFamily="18" charset="0"/>
          <a:cs typeface="Times New Roman" pitchFamily="18" charset="0"/>
        </a:defRPr>
      </a:lvl5pPr>
      <a:lvl6pPr marL="457200" algn="ctr" rtl="0" fontAlgn="base">
        <a:spcBef>
          <a:spcPct val="0"/>
        </a:spcBef>
        <a:spcAft>
          <a:spcPct val="0"/>
        </a:spcAft>
        <a:defRPr sz="4400">
          <a:solidFill>
            <a:schemeClr val="tx2"/>
          </a:solidFill>
          <a:latin typeface="Times New Roman" pitchFamily="18" charset="0"/>
          <a:cs typeface="Times New Roman" pitchFamily="18" charset="0"/>
        </a:defRPr>
      </a:lvl6pPr>
      <a:lvl7pPr marL="914400" algn="ctr" rtl="0" fontAlgn="base">
        <a:spcBef>
          <a:spcPct val="0"/>
        </a:spcBef>
        <a:spcAft>
          <a:spcPct val="0"/>
        </a:spcAft>
        <a:defRPr sz="4400">
          <a:solidFill>
            <a:schemeClr val="tx2"/>
          </a:solidFill>
          <a:latin typeface="Times New Roman" pitchFamily="18" charset="0"/>
          <a:cs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cs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5603" name="WordArt 1027"/>
          <p:cNvSpPr>
            <a:spLocks noChangeArrowheads="1" noChangeShapeType="1" noTextEdit="1"/>
          </p:cNvSpPr>
          <p:nvPr/>
        </p:nvSpPr>
        <p:spPr bwMode="auto">
          <a:xfrm>
            <a:off x="533400" y="2743200"/>
            <a:ext cx="8001000" cy="2667000"/>
          </a:xfrm>
          <a:prstGeom prst="rect">
            <a:avLst/>
          </a:prstGeom>
        </p:spPr>
        <p:txBody>
          <a:bodyPr wrap="none" fromWordArt="1">
            <a:prstTxWarp prst="textPlain">
              <a:avLst>
                <a:gd name="adj" fmla="val 50000"/>
              </a:avLst>
            </a:prstTxWarp>
          </a:bodyPr>
          <a:lstStyle/>
          <a:p>
            <a:pPr algn="ctr"/>
            <a:r>
              <a:rPr lang="en-US" sz="3600" kern="10" dirty="0">
                <a:ln w="19050">
                  <a:solidFill>
                    <a:srgbClr val="99CCFF"/>
                  </a:solidFill>
                  <a:round/>
                  <a:headEnd/>
                  <a:tailEnd/>
                </a:ln>
                <a:solidFill>
                  <a:srgbClr val="0066CC"/>
                </a:solidFill>
                <a:effectLst>
                  <a:outerShdw dist="35921" dir="2700000" algn="ctr" rotWithShape="0">
                    <a:srgbClr val="990000"/>
                  </a:outerShdw>
                </a:effectLst>
                <a:latin typeface="Impact"/>
              </a:rPr>
              <a:t>The Birth of the COLD WAR </a:t>
            </a:r>
          </a:p>
          <a:p>
            <a:pPr algn="ctr"/>
            <a:r>
              <a:rPr lang="en-US" sz="3600" kern="10" dirty="0" smtClean="0">
                <a:ln w="19050">
                  <a:solidFill>
                    <a:srgbClr val="99CCFF"/>
                  </a:solidFill>
                  <a:round/>
                  <a:headEnd/>
                  <a:tailEnd/>
                </a:ln>
                <a:solidFill>
                  <a:srgbClr val="0066CC"/>
                </a:solidFill>
                <a:effectLst>
                  <a:outerShdw dist="35921" dir="2700000" algn="ctr" rotWithShape="0">
                    <a:srgbClr val="990000"/>
                  </a:outerShdw>
                </a:effectLst>
                <a:latin typeface="Impact"/>
              </a:rPr>
              <a:t>1945-1965</a:t>
            </a:r>
            <a:endParaRPr lang="en-US" sz="3600" kern="10" dirty="0">
              <a:ln w="19050">
                <a:solidFill>
                  <a:srgbClr val="99CCFF"/>
                </a:solidFill>
                <a:round/>
                <a:headEnd/>
                <a:tailEnd/>
              </a:ln>
              <a:solidFill>
                <a:srgbClr val="0066CC"/>
              </a:solidFill>
              <a:effectLst>
                <a:outerShdw dist="35921" dir="2700000" algn="ctr" rotWithShape="0">
                  <a:srgbClr val="990000"/>
                </a:outerShdw>
              </a:effectLst>
              <a:latin typeface="Impac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additive="base">
                                        <p:cTn id="7" dur="500" fill="hold"/>
                                        <p:tgtEl>
                                          <p:spTgt spid="25603"/>
                                        </p:tgtEl>
                                        <p:attrNameLst>
                                          <p:attrName>ppt_x</p:attrName>
                                        </p:attrNameLst>
                                      </p:cBhvr>
                                      <p:tavLst>
                                        <p:tav tm="0">
                                          <p:val>
                                            <p:strVal val="0-#ppt_w/2"/>
                                          </p:val>
                                        </p:tav>
                                        <p:tav tm="100000">
                                          <p:val>
                                            <p:strVal val="#ppt_x"/>
                                          </p:val>
                                        </p:tav>
                                      </p:tavLst>
                                    </p:anim>
                                    <p:anim calcmode="lin" valueType="num">
                                      <p:cBhvr additive="base">
                                        <p:cTn id="8" dur="500" fill="hold"/>
                                        <p:tgtEl>
                                          <p:spTgt spid="256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CC66"/>
        </a:solidFill>
        <a:effectLst/>
      </p:bgPr>
    </p:bg>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28600" y="457200"/>
            <a:ext cx="8610600" cy="579438"/>
          </a:xfrm>
          <a:prstGeom prst="rect">
            <a:avLst/>
          </a:prstGeom>
          <a:noFill/>
          <a:ln w="9525">
            <a:noFill/>
            <a:miter lim="800000"/>
            <a:headEnd/>
            <a:tailEnd/>
          </a:ln>
          <a:effectLst/>
        </p:spPr>
        <p:txBody>
          <a:bodyPr>
            <a:spAutoFit/>
          </a:bodyPr>
          <a:lstStyle/>
          <a:p>
            <a:pPr algn="ctr">
              <a:spcBef>
                <a:spcPct val="50000"/>
              </a:spcBef>
            </a:pPr>
            <a:r>
              <a:rPr lang="en-US" sz="3200" u="sng">
                <a:latin typeface="Matura MT Script Capitals" pitchFamily="66" charset="0"/>
              </a:rPr>
              <a:t>Bringing an End to the Korean War</a:t>
            </a:r>
          </a:p>
        </p:txBody>
      </p:sp>
      <p:sp>
        <p:nvSpPr>
          <p:cNvPr id="12292" name="Text Box 4"/>
          <p:cNvSpPr txBox="1">
            <a:spLocks noChangeArrowheads="1"/>
          </p:cNvSpPr>
          <p:nvPr/>
        </p:nvSpPr>
        <p:spPr bwMode="auto">
          <a:xfrm>
            <a:off x="4800600" y="1828800"/>
            <a:ext cx="4038600" cy="958850"/>
          </a:xfrm>
          <a:prstGeom prst="rect">
            <a:avLst/>
          </a:prstGeom>
          <a:noFill/>
          <a:ln w="9525">
            <a:noFill/>
            <a:miter lim="800000"/>
            <a:headEnd/>
            <a:tailEnd/>
          </a:ln>
          <a:effectLst/>
        </p:spPr>
        <p:txBody>
          <a:bodyPr>
            <a:spAutoFit/>
          </a:bodyPr>
          <a:lstStyle/>
          <a:p>
            <a:pPr>
              <a:spcBef>
                <a:spcPct val="50000"/>
              </a:spcBef>
            </a:pPr>
            <a:r>
              <a:rPr lang="en-US" sz="1900"/>
              <a:t>By 1951 the war had reached a stalemate and Harry Truman deciding not to run for re-election in 1952.</a:t>
            </a:r>
          </a:p>
        </p:txBody>
      </p:sp>
      <p:sp>
        <p:nvSpPr>
          <p:cNvPr id="12293" name="Text Box 5"/>
          <p:cNvSpPr txBox="1">
            <a:spLocks noChangeArrowheads="1"/>
          </p:cNvSpPr>
          <p:nvPr/>
        </p:nvSpPr>
        <p:spPr bwMode="auto">
          <a:xfrm>
            <a:off x="5029200" y="4038600"/>
            <a:ext cx="3810000" cy="1536700"/>
          </a:xfrm>
          <a:prstGeom prst="rect">
            <a:avLst/>
          </a:prstGeom>
          <a:noFill/>
          <a:ln w="9525">
            <a:noFill/>
            <a:miter lim="800000"/>
            <a:headEnd/>
            <a:tailEnd/>
          </a:ln>
          <a:effectLst/>
        </p:spPr>
        <p:txBody>
          <a:bodyPr>
            <a:spAutoFit/>
          </a:bodyPr>
          <a:lstStyle/>
          <a:p>
            <a:pPr>
              <a:spcBef>
                <a:spcPct val="50000"/>
              </a:spcBef>
            </a:pPr>
            <a:r>
              <a:rPr lang="en-US" sz="1900"/>
              <a:t>-Dwight Eisenhower, republican, was elected President in ’52.  Eisenhower threatened China with nuclear warfare if they did not sit down at the negotiation table!</a:t>
            </a:r>
          </a:p>
        </p:txBody>
      </p:sp>
      <p:sp>
        <p:nvSpPr>
          <p:cNvPr id="12295" name="AutoShape 7"/>
          <p:cNvSpPr>
            <a:spLocks noChangeArrowheads="1"/>
          </p:cNvSpPr>
          <p:nvPr/>
        </p:nvSpPr>
        <p:spPr bwMode="auto">
          <a:xfrm>
            <a:off x="3886200" y="5105400"/>
            <a:ext cx="914400" cy="1447800"/>
          </a:xfrm>
          <a:prstGeom prst="curvedLeftArrow">
            <a:avLst>
              <a:gd name="adj1" fmla="val 31667"/>
              <a:gd name="adj2" fmla="val 63333"/>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12296" name="Text Box 8"/>
          <p:cNvSpPr txBox="1">
            <a:spLocks noChangeArrowheads="1"/>
          </p:cNvSpPr>
          <p:nvPr/>
        </p:nvSpPr>
        <p:spPr bwMode="auto">
          <a:xfrm>
            <a:off x="0" y="4419600"/>
            <a:ext cx="4038600" cy="2225675"/>
          </a:xfrm>
          <a:prstGeom prst="rect">
            <a:avLst/>
          </a:prstGeom>
          <a:noFill/>
          <a:ln w="9525">
            <a:noFill/>
            <a:miter lim="800000"/>
            <a:headEnd/>
            <a:tailEnd/>
          </a:ln>
          <a:effectLst/>
        </p:spPr>
        <p:txBody>
          <a:bodyPr>
            <a:spAutoFit/>
          </a:bodyPr>
          <a:lstStyle/>
          <a:p>
            <a:pPr>
              <a:spcBef>
                <a:spcPct val="50000"/>
              </a:spcBef>
            </a:pPr>
            <a:r>
              <a:rPr lang="en-US" sz="2000"/>
              <a:t>North and South Korea maintained control of their governments…</a:t>
            </a:r>
            <a:r>
              <a:rPr lang="en-US" sz="2000" b="1"/>
              <a:t>BUT…the 38</a:t>
            </a:r>
            <a:r>
              <a:rPr lang="en-US" sz="2000" b="1" baseline="30000"/>
              <a:t>th</a:t>
            </a:r>
            <a:r>
              <a:rPr lang="en-US" sz="2000" b="1"/>
              <a:t> parallel was made a *Demilitarized Zone</a:t>
            </a:r>
            <a:r>
              <a:rPr lang="en-US" sz="2000" b="1">
                <a:sym typeface="Wingdings" pitchFamily="2" charset="2"/>
              </a:rPr>
              <a:t>area where no military fighting was prohibited.  UN forces were put in patrol of this region.</a:t>
            </a:r>
            <a:endParaRPr lang="en-US" sz="2000" b="1"/>
          </a:p>
        </p:txBody>
      </p:sp>
      <p:pic>
        <p:nvPicPr>
          <p:cNvPr id="12298" name="Picture 10" descr="E:\Letters\0000019f.jpg"/>
          <p:cNvPicPr>
            <a:picLocks noChangeAspect="1" noChangeArrowheads="1"/>
          </p:cNvPicPr>
          <p:nvPr/>
        </p:nvPicPr>
        <p:blipFill>
          <a:blip r:embed="rId2" cstate="print"/>
          <a:srcRect/>
          <a:stretch>
            <a:fillRect/>
          </a:stretch>
        </p:blipFill>
        <p:spPr bwMode="auto">
          <a:xfrm>
            <a:off x="228600" y="1524000"/>
            <a:ext cx="4419600" cy="2806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0-#ppt_w/2"/>
                                          </p:val>
                                        </p:tav>
                                        <p:tav tm="100000">
                                          <p:val>
                                            <p:strVal val="#ppt_x"/>
                                          </p:val>
                                        </p:tav>
                                      </p:tavLst>
                                    </p:anim>
                                    <p:anim calcmode="lin" valueType="num">
                                      <p:cBhvr additive="base">
                                        <p:cTn id="8" dur="500" fill="hold"/>
                                        <p:tgtEl>
                                          <p:spTgt spid="122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2"/>
                                        </p:tgtEl>
                                        <p:attrNameLst>
                                          <p:attrName>style.visibility</p:attrName>
                                        </p:attrNameLst>
                                      </p:cBhvr>
                                      <p:to>
                                        <p:strVal val="visible"/>
                                      </p:to>
                                    </p:set>
                                    <p:anim calcmode="lin" valueType="num">
                                      <p:cBhvr additive="base">
                                        <p:cTn id="13" dur="500" fill="hold"/>
                                        <p:tgtEl>
                                          <p:spTgt spid="12292"/>
                                        </p:tgtEl>
                                        <p:attrNameLst>
                                          <p:attrName>ppt_x</p:attrName>
                                        </p:attrNameLst>
                                      </p:cBhvr>
                                      <p:tavLst>
                                        <p:tav tm="0">
                                          <p:val>
                                            <p:strVal val="0-#ppt_w/2"/>
                                          </p:val>
                                        </p:tav>
                                        <p:tav tm="100000">
                                          <p:val>
                                            <p:strVal val="#ppt_x"/>
                                          </p:val>
                                        </p:tav>
                                      </p:tavLst>
                                    </p:anim>
                                    <p:anim calcmode="lin" valueType="num">
                                      <p:cBhvr additive="base">
                                        <p:cTn id="14" dur="500" fill="hold"/>
                                        <p:tgtEl>
                                          <p:spTgt spid="1229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2298"/>
                                        </p:tgtEl>
                                        <p:attrNameLst>
                                          <p:attrName>style.visibility</p:attrName>
                                        </p:attrNameLst>
                                      </p:cBhvr>
                                      <p:to>
                                        <p:strVal val="visible"/>
                                      </p:to>
                                    </p:set>
                                    <p:anim calcmode="lin" valueType="num">
                                      <p:cBhvr additive="base">
                                        <p:cTn id="19" dur="500" fill="hold"/>
                                        <p:tgtEl>
                                          <p:spTgt spid="12298"/>
                                        </p:tgtEl>
                                        <p:attrNameLst>
                                          <p:attrName>ppt_x</p:attrName>
                                        </p:attrNameLst>
                                      </p:cBhvr>
                                      <p:tavLst>
                                        <p:tav tm="0">
                                          <p:val>
                                            <p:strVal val="0-#ppt_w/2"/>
                                          </p:val>
                                        </p:tav>
                                        <p:tav tm="100000">
                                          <p:val>
                                            <p:strVal val="#ppt_x"/>
                                          </p:val>
                                        </p:tav>
                                      </p:tavLst>
                                    </p:anim>
                                    <p:anim calcmode="lin" valueType="num">
                                      <p:cBhvr additive="base">
                                        <p:cTn id="20" dur="500" fill="hold"/>
                                        <p:tgtEl>
                                          <p:spTgt spid="1229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2293"/>
                                        </p:tgtEl>
                                        <p:attrNameLst>
                                          <p:attrName>style.visibility</p:attrName>
                                        </p:attrNameLst>
                                      </p:cBhvr>
                                      <p:to>
                                        <p:strVal val="visible"/>
                                      </p:to>
                                    </p:set>
                                    <p:anim calcmode="lin" valueType="num">
                                      <p:cBhvr additive="base">
                                        <p:cTn id="25" dur="500" fill="hold"/>
                                        <p:tgtEl>
                                          <p:spTgt spid="12293"/>
                                        </p:tgtEl>
                                        <p:attrNameLst>
                                          <p:attrName>ppt_x</p:attrName>
                                        </p:attrNameLst>
                                      </p:cBhvr>
                                      <p:tavLst>
                                        <p:tav tm="0">
                                          <p:val>
                                            <p:strVal val="0-#ppt_w/2"/>
                                          </p:val>
                                        </p:tav>
                                        <p:tav tm="100000">
                                          <p:val>
                                            <p:strVal val="#ppt_x"/>
                                          </p:val>
                                        </p:tav>
                                      </p:tavLst>
                                    </p:anim>
                                    <p:anim calcmode="lin" valueType="num">
                                      <p:cBhvr additive="base">
                                        <p:cTn id="26" dur="500" fill="hold"/>
                                        <p:tgtEl>
                                          <p:spTgt spid="1229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2295"/>
                                        </p:tgtEl>
                                        <p:attrNameLst>
                                          <p:attrName>style.visibility</p:attrName>
                                        </p:attrNameLst>
                                      </p:cBhvr>
                                      <p:to>
                                        <p:strVal val="visible"/>
                                      </p:to>
                                    </p:set>
                                    <p:anim calcmode="lin" valueType="num">
                                      <p:cBhvr additive="base">
                                        <p:cTn id="31" dur="500" fill="hold"/>
                                        <p:tgtEl>
                                          <p:spTgt spid="12295"/>
                                        </p:tgtEl>
                                        <p:attrNameLst>
                                          <p:attrName>ppt_x</p:attrName>
                                        </p:attrNameLst>
                                      </p:cBhvr>
                                      <p:tavLst>
                                        <p:tav tm="0">
                                          <p:val>
                                            <p:strVal val="0-#ppt_w/2"/>
                                          </p:val>
                                        </p:tav>
                                        <p:tav tm="100000">
                                          <p:val>
                                            <p:strVal val="#ppt_x"/>
                                          </p:val>
                                        </p:tav>
                                      </p:tavLst>
                                    </p:anim>
                                    <p:anim calcmode="lin" valueType="num">
                                      <p:cBhvr additive="base">
                                        <p:cTn id="32" dur="500" fill="hold"/>
                                        <p:tgtEl>
                                          <p:spTgt spid="1229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2296"/>
                                        </p:tgtEl>
                                        <p:attrNameLst>
                                          <p:attrName>style.visibility</p:attrName>
                                        </p:attrNameLst>
                                      </p:cBhvr>
                                      <p:to>
                                        <p:strVal val="visible"/>
                                      </p:to>
                                    </p:set>
                                    <p:anim calcmode="lin" valueType="num">
                                      <p:cBhvr additive="base">
                                        <p:cTn id="37" dur="500" fill="hold"/>
                                        <p:tgtEl>
                                          <p:spTgt spid="12296"/>
                                        </p:tgtEl>
                                        <p:attrNameLst>
                                          <p:attrName>ppt_x</p:attrName>
                                        </p:attrNameLst>
                                      </p:cBhvr>
                                      <p:tavLst>
                                        <p:tav tm="0">
                                          <p:val>
                                            <p:strVal val="0-#ppt_w/2"/>
                                          </p:val>
                                        </p:tav>
                                        <p:tav tm="100000">
                                          <p:val>
                                            <p:strVal val="#ppt_x"/>
                                          </p:val>
                                        </p:tav>
                                      </p:tavLst>
                                    </p:anim>
                                    <p:anim calcmode="lin" valueType="num">
                                      <p:cBhvr additive="base">
                                        <p:cTn id="38" dur="500" fill="hold"/>
                                        <p:tgtEl>
                                          <p:spTgt spid="122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2" grpId="0" autoUpdateAnimBg="0"/>
      <p:bldP spid="12293" grpId="0" autoUpdateAnimBg="0"/>
      <p:bldP spid="12295" grpId="0" animBg="1"/>
      <p:bldP spid="12296"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99CCFF"/>
        </a:solidFill>
        <a:effectLst/>
      </p:bgPr>
    </p:bg>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28600" y="228600"/>
            <a:ext cx="8382000" cy="1004888"/>
          </a:xfrm>
          <a:prstGeom prst="rect">
            <a:avLst/>
          </a:prstGeom>
          <a:noFill/>
          <a:ln w="9525">
            <a:noFill/>
            <a:miter lim="800000"/>
            <a:headEnd/>
            <a:tailEnd/>
          </a:ln>
          <a:effectLst/>
        </p:spPr>
        <p:txBody>
          <a:bodyPr>
            <a:spAutoFit/>
          </a:bodyPr>
          <a:lstStyle/>
          <a:p>
            <a:pPr algn="ctr">
              <a:spcBef>
                <a:spcPct val="50000"/>
              </a:spcBef>
            </a:pPr>
            <a:r>
              <a:rPr lang="en-US" u="sng">
                <a:latin typeface="Matura MT Script Capitals" pitchFamily="66" charset="0"/>
              </a:rPr>
              <a:t>The Hysteria at Home</a:t>
            </a:r>
            <a:r>
              <a:rPr lang="en-US" u="sng">
                <a:latin typeface="Matura MT Script Capitals" pitchFamily="66" charset="0"/>
                <a:sym typeface="Wingdings" pitchFamily="2" charset="2"/>
              </a:rPr>
              <a:t>The New Red Scare</a:t>
            </a:r>
            <a:endParaRPr lang="en-US" u="sng">
              <a:latin typeface="Matura MT Script Capitals" pitchFamily="66" charset="0"/>
            </a:endParaRPr>
          </a:p>
          <a:p>
            <a:pPr algn="ctr">
              <a:spcBef>
                <a:spcPct val="50000"/>
              </a:spcBef>
            </a:pPr>
            <a:endParaRPr lang="en-US" b="1"/>
          </a:p>
        </p:txBody>
      </p:sp>
      <p:sp>
        <p:nvSpPr>
          <p:cNvPr id="13315" name="Text Box 3"/>
          <p:cNvSpPr txBox="1">
            <a:spLocks noChangeArrowheads="1"/>
          </p:cNvSpPr>
          <p:nvPr/>
        </p:nvSpPr>
        <p:spPr bwMode="auto">
          <a:xfrm>
            <a:off x="0" y="1524000"/>
            <a:ext cx="3200400" cy="1920875"/>
          </a:xfrm>
          <a:prstGeom prst="rect">
            <a:avLst/>
          </a:prstGeom>
          <a:noFill/>
          <a:ln w="9525">
            <a:noFill/>
            <a:miter lim="800000"/>
            <a:headEnd/>
            <a:tailEnd/>
          </a:ln>
          <a:effectLst/>
        </p:spPr>
        <p:txBody>
          <a:bodyPr>
            <a:spAutoFit/>
          </a:bodyPr>
          <a:lstStyle/>
          <a:p>
            <a:pPr algn="ctr">
              <a:spcBef>
                <a:spcPct val="50000"/>
              </a:spcBef>
            </a:pPr>
            <a:r>
              <a:rPr lang="en-US" sz="2000"/>
              <a:t>-In 1950 the Soviet Union produced their first atomic bomb</a:t>
            </a:r>
            <a:r>
              <a:rPr lang="en-US" sz="2000" b="1" i="1"/>
              <a:t>. **By 1957 the USSR had launched the first satellite into orbit called </a:t>
            </a:r>
            <a:r>
              <a:rPr lang="en-US" sz="2000" b="1" i="1" u="sng"/>
              <a:t>SPUTNIK</a:t>
            </a:r>
          </a:p>
        </p:txBody>
      </p:sp>
      <p:sp>
        <p:nvSpPr>
          <p:cNvPr id="13317" name="Text Box 5"/>
          <p:cNvSpPr txBox="1">
            <a:spLocks noChangeArrowheads="1"/>
          </p:cNvSpPr>
          <p:nvPr/>
        </p:nvSpPr>
        <p:spPr bwMode="auto">
          <a:xfrm>
            <a:off x="304800" y="5334000"/>
            <a:ext cx="8458200" cy="1311275"/>
          </a:xfrm>
          <a:prstGeom prst="rect">
            <a:avLst/>
          </a:prstGeom>
          <a:noFill/>
          <a:ln w="9525">
            <a:noFill/>
            <a:miter lim="800000"/>
            <a:headEnd/>
            <a:tailEnd/>
          </a:ln>
          <a:effectLst/>
        </p:spPr>
        <p:txBody>
          <a:bodyPr>
            <a:spAutoFit/>
          </a:bodyPr>
          <a:lstStyle/>
          <a:p>
            <a:pPr algn="ctr">
              <a:spcBef>
                <a:spcPct val="50000"/>
              </a:spcBef>
            </a:pPr>
            <a:r>
              <a:rPr lang="en-US" sz="2000" b="1" i="1"/>
              <a:t>-**Julius and Ethel were U.S. citizens and members of the communist party. They were arrested for passing along atomic secrets to the Soviets.  Although many believed they were innocent they were executed in June 1953 for treason (hmmm…sound like Sacco and Vanzetti??)</a:t>
            </a:r>
          </a:p>
        </p:txBody>
      </p:sp>
      <p:sp>
        <p:nvSpPr>
          <p:cNvPr id="13319" name="AutoShape 7"/>
          <p:cNvSpPr>
            <a:spLocks noChangeArrowheads="1"/>
          </p:cNvSpPr>
          <p:nvPr/>
        </p:nvSpPr>
        <p:spPr bwMode="auto">
          <a:xfrm>
            <a:off x="0" y="4038600"/>
            <a:ext cx="457200" cy="1752600"/>
          </a:xfrm>
          <a:prstGeom prst="curvedRightArrow">
            <a:avLst>
              <a:gd name="adj1" fmla="val 76667"/>
              <a:gd name="adj2" fmla="val 153333"/>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pic>
        <p:nvPicPr>
          <p:cNvPr id="13320" name="Picture 8" descr="E:\Letters\Hiss.jpg"/>
          <p:cNvPicPr>
            <a:picLocks noChangeAspect="1" noChangeArrowheads="1"/>
          </p:cNvPicPr>
          <p:nvPr/>
        </p:nvPicPr>
        <p:blipFill>
          <a:blip r:embed="rId2" cstate="print"/>
          <a:srcRect/>
          <a:stretch>
            <a:fillRect/>
          </a:stretch>
        </p:blipFill>
        <p:spPr bwMode="auto">
          <a:xfrm>
            <a:off x="3429000" y="762000"/>
            <a:ext cx="4114800" cy="2667000"/>
          </a:xfrm>
          <a:prstGeom prst="rect">
            <a:avLst/>
          </a:prstGeom>
          <a:noFill/>
        </p:spPr>
      </p:pic>
      <p:pic>
        <p:nvPicPr>
          <p:cNvPr id="13321" name="Picture 9" descr="E:\Letters\Rosenbergs.jpg"/>
          <p:cNvPicPr>
            <a:picLocks noChangeAspect="1" noChangeArrowheads="1"/>
          </p:cNvPicPr>
          <p:nvPr/>
        </p:nvPicPr>
        <p:blipFill>
          <a:blip r:embed="rId3" cstate="print"/>
          <a:srcRect/>
          <a:stretch>
            <a:fillRect/>
          </a:stretch>
        </p:blipFill>
        <p:spPr bwMode="auto">
          <a:xfrm>
            <a:off x="4953000" y="2590800"/>
            <a:ext cx="4000500" cy="2819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0-#ppt_w/2"/>
                                          </p:val>
                                        </p:tav>
                                        <p:tav tm="100000">
                                          <p:val>
                                            <p:strVal val="#ppt_x"/>
                                          </p:val>
                                        </p:tav>
                                      </p:tavLst>
                                    </p:anim>
                                    <p:anim calcmode="lin" valueType="num">
                                      <p:cBhvr additive="base">
                                        <p:cTn id="8" dur="500" fill="hold"/>
                                        <p:tgtEl>
                                          <p:spTgt spid="133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15"/>
                                        </p:tgtEl>
                                        <p:attrNameLst>
                                          <p:attrName>style.visibility</p:attrName>
                                        </p:attrNameLst>
                                      </p:cBhvr>
                                      <p:to>
                                        <p:strVal val="visible"/>
                                      </p:to>
                                    </p:set>
                                    <p:anim calcmode="lin" valueType="num">
                                      <p:cBhvr additive="base">
                                        <p:cTn id="13" dur="500" fill="hold"/>
                                        <p:tgtEl>
                                          <p:spTgt spid="13315"/>
                                        </p:tgtEl>
                                        <p:attrNameLst>
                                          <p:attrName>ppt_x</p:attrName>
                                        </p:attrNameLst>
                                      </p:cBhvr>
                                      <p:tavLst>
                                        <p:tav tm="0">
                                          <p:val>
                                            <p:strVal val="0-#ppt_w/2"/>
                                          </p:val>
                                        </p:tav>
                                        <p:tav tm="100000">
                                          <p:val>
                                            <p:strVal val="#ppt_x"/>
                                          </p:val>
                                        </p:tav>
                                      </p:tavLst>
                                    </p:anim>
                                    <p:anim calcmode="lin" valueType="num">
                                      <p:cBhvr additive="base">
                                        <p:cTn id="14" dur="500" fill="hold"/>
                                        <p:tgtEl>
                                          <p:spTgt spid="1331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317"/>
                                        </p:tgtEl>
                                        <p:attrNameLst>
                                          <p:attrName>style.visibility</p:attrName>
                                        </p:attrNameLst>
                                      </p:cBhvr>
                                      <p:to>
                                        <p:strVal val="visible"/>
                                      </p:to>
                                    </p:set>
                                    <p:anim calcmode="lin" valueType="num">
                                      <p:cBhvr additive="base">
                                        <p:cTn id="19" dur="500" fill="hold"/>
                                        <p:tgtEl>
                                          <p:spTgt spid="13317"/>
                                        </p:tgtEl>
                                        <p:attrNameLst>
                                          <p:attrName>ppt_x</p:attrName>
                                        </p:attrNameLst>
                                      </p:cBhvr>
                                      <p:tavLst>
                                        <p:tav tm="0">
                                          <p:val>
                                            <p:strVal val="0-#ppt_w/2"/>
                                          </p:val>
                                        </p:tav>
                                        <p:tav tm="100000">
                                          <p:val>
                                            <p:strVal val="#ppt_x"/>
                                          </p:val>
                                        </p:tav>
                                      </p:tavLst>
                                    </p:anim>
                                    <p:anim calcmode="lin" valueType="num">
                                      <p:cBhvr additive="base">
                                        <p:cTn id="20" dur="500" fill="hold"/>
                                        <p:tgtEl>
                                          <p:spTgt spid="133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autoUpdateAnimBg="0"/>
      <p:bldP spid="1331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4"/>
          <p:cNvSpPr txBox="1">
            <a:spLocks noChangeArrowheads="1"/>
          </p:cNvSpPr>
          <p:nvPr/>
        </p:nvSpPr>
        <p:spPr bwMode="auto">
          <a:xfrm>
            <a:off x="0" y="0"/>
            <a:ext cx="9144000" cy="457200"/>
          </a:xfrm>
          <a:prstGeom prst="rect">
            <a:avLst/>
          </a:prstGeom>
          <a:noFill/>
          <a:ln w="9525">
            <a:noFill/>
            <a:miter lim="800000"/>
            <a:headEnd/>
            <a:tailEnd/>
          </a:ln>
          <a:effectLst/>
        </p:spPr>
        <p:txBody>
          <a:bodyPr>
            <a:spAutoFit/>
          </a:bodyPr>
          <a:lstStyle/>
          <a:p>
            <a:pPr>
              <a:spcBef>
                <a:spcPct val="50000"/>
              </a:spcBef>
            </a:pPr>
            <a:endParaRPr lang="en-US"/>
          </a:p>
        </p:txBody>
      </p:sp>
      <p:sp>
        <p:nvSpPr>
          <p:cNvPr id="22534" name="Text Box 6"/>
          <p:cNvSpPr txBox="1">
            <a:spLocks noChangeArrowheads="1"/>
          </p:cNvSpPr>
          <p:nvPr/>
        </p:nvSpPr>
        <p:spPr bwMode="auto">
          <a:xfrm>
            <a:off x="0" y="152400"/>
            <a:ext cx="9144000" cy="1295400"/>
          </a:xfrm>
          <a:prstGeom prst="rect">
            <a:avLst/>
          </a:prstGeom>
          <a:noFill/>
          <a:ln w="9525">
            <a:noFill/>
            <a:miter lim="800000"/>
            <a:headEnd/>
            <a:tailEnd/>
          </a:ln>
          <a:effectLst/>
        </p:spPr>
        <p:txBody>
          <a:bodyPr>
            <a:spAutoFit/>
          </a:bodyPr>
          <a:lstStyle/>
          <a:p>
            <a:pPr algn="ctr">
              <a:spcBef>
                <a:spcPct val="50000"/>
              </a:spcBef>
            </a:pPr>
            <a:r>
              <a:rPr lang="en-US" u="sng">
                <a:latin typeface="Matura MT Script Capitals" pitchFamily="66" charset="0"/>
              </a:rPr>
              <a:t>The Hysteria at Home</a:t>
            </a:r>
            <a:r>
              <a:rPr lang="en-US" u="sng">
                <a:latin typeface="Matura MT Script Capitals" pitchFamily="66" charset="0"/>
                <a:sym typeface="Wingdings" pitchFamily="2" charset="2"/>
              </a:rPr>
              <a:t>The New Red Scare</a:t>
            </a:r>
          </a:p>
          <a:p>
            <a:pPr algn="ctr">
              <a:spcBef>
                <a:spcPct val="50000"/>
              </a:spcBef>
            </a:pPr>
            <a:r>
              <a:rPr lang="en-US" sz="2200" b="1" i="1">
                <a:latin typeface="Matura MT Script Capitals" pitchFamily="66" charset="0"/>
                <a:sym typeface="Wingdings" pitchFamily="2" charset="2"/>
              </a:rPr>
              <a:t>An American politician looked to make a name for himself by taking advantage of the country’s communist fear!</a:t>
            </a:r>
          </a:p>
        </p:txBody>
      </p:sp>
      <p:sp>
        <p:nvSpPr>
          <p:cNvPr id="22535" name="Text Box 7"/>
          <p:cNvSpPr txBox="1">
            <a:spLocks noChangeArrowheads="1"/>
          </p:cNvSpPr>
          <p:nvPr/>
        </p:nvSpPr>
        <p:spPr bwMode="auto">
          <a:xfrm>
            <a:off x="152400" y="2057400"/>
            <a:ext cx="3886200" cy="1616075"/>
          </a:xfrm>
          <a:prstGeom prst="rect">
            <a:avLst/>
          </a:prstGeom>
          <a:noFill/>
          <a:ln w="9525">
            <a:noFill/>
            <a:miter lim="800000"/>
            <a:headEnd/>
            <a:tailEnd/>
          </a:ln>
          <a:effectLst/>
        </p:spPr>
        <p:txBody>
          <a:bodyPr>
            <a:spAutoFit/>
          </a:bodyPr>
          <a:lstStyle/>
          <a:p>
            <a:pPr algn="ctr">
              <a:spcBef>
                <a:spcPct val="50000"/>
              </a:spcBef>
            </a:pPr>
            <a:r>
              <a:rPr lang="en-US" sz="2000"/>
              <a:t>Joseph McCarthy, a Senator from Wisconsin, made a speech in West Virginia claiming he had a list of over 205 communist working in the U.S. State Department.</a:t>
            </a:r>
          </a:p>
        </p:txBody>
      </p:sp>
      <p:sp>
        <p:nvSpPr>
          <p:cNvPr id="22536" name="Text Box 8"/>
          <p:cNvSpPr txBox="1">
            <a:spLocks noChangeArrowheads="1"/>
          </p:cNvSpPr>
          <p:nvPr/>
        </p:nvSpPr>
        <p:spPr bwMode="auto">
          <a:xfrm>
            <a:off x="0" y="4419600"/>
            <a:ext cx="4114800" cy="1616075"/>
          </a:xfrm>
          <a:prstGeom prst="rect">
            <a:avLst/>
          </a:prstGeom>
          <a:noFill/>
          <a:ln w="9525">
            <a:noFill/>
            <a:miter lim="800000"/>
            <a:headEnd/>
            <a:tailEnd/>
          </a:ln>
          <a:effectLst/>
        </p:spPr>
        <p:txBody>
          <a:bodyPr>
            <a:spAutoFit/>
          </a:bodyPr>
          <a:lstStyle/>
          <a:p>
            <a:pPr algn="ctr">
              <a:spcBef>
                <a:spcPct val="50000"/>
              </a:spcBef>
            </a:pPr>
            <a:r>
              <a:rPr lang="en-US" sz="2000"/>
              <a:t>McCarthy accused leaders of the Democratic Party of protecting Communists and even claimed President Truman was working for the communists.</a:t>
            </a:r>
          </a:p>
        </p:txBody>
      </p:sp>
      <p:pic>
        <p:nvPicPr>
          <p:cNvPr id="22539" name="Picture 11" descr="fund0513"/>
          <p:cNvPicPr>
            <a:picLocks noChangeAspect="1" noChangeArrowheads="1"/>
          </p:cNvPicPr>
          <p:nvPr/>
        </p:nvPicPr>
        <p:blipFill>
          <a:blip r:embed="rId2" cstate="print"/>
          <a:srcRect/>
          <a:stretch>
            <a:fillRect/>
          </a:stretch>
        </p:blipFill>
        <p:spPr bwMode="auto">
          <a:xfrm>
            <a:off x="4419600" y="1828800"/>
            <a:ext cx="4152900" cy="44958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57200" y="0"/>
            <a:ext cx="8686800" cy="7793038"/>
          </a:xfrm>
          <a:prstGeom prst="rect">
            <a:avLst/>
          </a:prstGeom>
          <a:noFill/>
          <a:ln w="9525">
            <a:noFill/>
            <a:miter lim="800000"/>
            <a:headEnd/>
            <a:tailEnd/>
          </a:ln>
          <a:effectLst/>
        </p:spPr>
        <p:txBody>
          <a:bodyPr>
            <a:spAutoFit/>
          </a:bodyPr>
          <a:lstStyle/>
          <a:p>
            <a:pPr algn="ctr">
              <a:spcBef>
                <a:spcPct val="50000"/>
              </a:spcBef>
            </a:pPr>
            <a:r>
              <a:rPr lang="en-US" sz="2000" b="1" u="sng" dirty="0" smtClean="0">
                <a:solidFill>
                  <a:srgbClr val="000000"/>
                </a:solidFill>
              </a:rPr>
              <a:t>ESSAY????:  </a:t>
            </a:r>
            <a:r>
              <a:rPr lang="en-US" sz="2000" b="1" u="sng" dirty="0">
                <a:solidFill>
                  <a:srgbClr val="000000"/>
                </a:solidFill>
              </a:rPr>
              <a:t>Describe the tactics of Joseph McCarthy and explain why few challenged him.</a:t>
            </a:r>
            <a:endParaRPr lang="en-US" dirty="0">
              <a:solidFill>
                <a:srgbClr val="000000"/>
              </a:solidFill>
            </a:endParaRPr>
          </a:p>
          <a:p>
            <a:pPr algn="ctr">
              <a:spcBef>
                <a:spcPct val="50000"/>
              </a:spcBef>
            </a:pPr>
            <a:r>
              <a:rPr lang="en-US" dirty="0">
                <a:solidFill>
                  <a:srgbClr val="000000"/>
                </a:solidFill>
              </a:rPr>
              <a:t>McCarthy used his power in Congress to accuse government officials of communist </a:t>
            </a:r>
            <a:r>
              <a:rPr lang="en-US" dirty="0" smtClean="0">
                <a:solidFill>
                  <a:srgbClr val="000000"/>
                </a:solidFill>
              </a:rPr>
              <a:t>activity</a:t>
            </a:r>
            <a:endParaRPr lang="en-US" dirty="0">
              <a:solidFill>
                <a:srgbClr val="000000"/>
              </a:solidFill>
            </a:endParaRPr>
          </a:p>
          <a:p>
            <a:pPr>
              <a:spcBef>
                <a:spcPct val="50000"/>
              </a:spcBef>
            </a:pPr>
            <a:r>
              <a:rPr lang="en-US" dirty="0">
                <a:solidFill>
                  <a:srgbClr val="000000"/>
                </a:solidFill>
              </a:rPr>
              <a:t>He turned his investigation into a witch hunt, insinuating disloyalty to the U.S. based on flimsy evidence. He destroyed reputations with vague and unproven charges. McCarthy’s claims that people working inside the government got him a great deal of media attention and because the public was also scared of a communist takeover in the U.S. they believed everything the Senator told them.  </a:t>
            </a:r>
          </a:p>
          <a:p>
            <a:pPr>
              <a:spcBef>
                <a:spcPct val="50000"/>
              </a:spcBef>
            </a:pPr>
            <a:r>
              <a:rPr lang="en-US" dirty="0">
                <a:solidFill>
                  <a:srgbClr val="000000"/>
                </a:solidFill>
              </a:rPr>
              <a:t>Even though many people knew his claims were false they were afraid to stand up to McCarthy because he had the power to destroy their reputation in the media as well.</a:t>
            </a:r>
          </a:p>
          <a:p>
            <a:pPr algn="ctr">
              <a:spcBef>
                <a:spcPct val="50000"/>
              </a:spcBef>
            </a:pPr>
            <a:r>
              <a:rPr lang="en-US" sz="2000" b="1" i="1" dirty="0"/>
              <a:t>By 1955 most of McCarthy’s accusations were proven false and his witch hunt came to an end…unfortunately so did many careers as a result of his malicious claims!</a:t>
            </a:r>
          </a:p>
          <a:p>
            <a:pPr>
              <a:spcBef>
                <a:spcPct val="50000"/>
              </a:spcBef>
            </a:pPr>
            <a:endParaRPr lang="en-US" dirty="0">
              <a:solidFill>
                <a:srgbClr val="000000"/>
              </a:solidFill>
            </a:endParaRPr>
          </a:p>
          <a:p>
            <a:pPr>
              <a:spcBef>
                <a:spcPct val="50000"/>
              </a:spcBef>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anim to="" calcmode="lin" valueType="num">
                                      <p:cBhvr>
                                        <p:cTn id="7" dur="1" fill="hold"/>
                                        <p:tgtEl>
                                          <p:spTgt spid="14338">
                                            <p:txEl>
                                              <p:pRg st="0" end="0"/>
                                            </p:txEl>
                                          </p:spTgt>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14338">
                                            <p:txEl>
                                              <p:pRg st="1" end="1"/>
                                            </p:txEl>
                                          </p:spTgt>
                                        </p:tgtEl>
                                        <p:attrNameLst>
                                          <p:attrName>style.visibility</p:attrName>
                                        </p:attrNameLst>
                                      </p:cBhvr>
                                      <p:to>
                                        <p:strVal val="visible"/>
                                      </p:to>
                                    </p:set>
                                    <p:anim to="" calcmode="lin" valueType="num">
                                      <p:cBhvr>
                                        <p:cTn id="10" dur="1" fill="hold"/>
                                        <p:tgtEl>
                                          <p:spTgt spid="14338">
                                            <p:txEl>
                                              <p:pRg st="1" end="1"/>
                                            </p:txEl>
                                          </p:spTgt>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4338">
                                            <p:txEl>
                                              <p:pRg st="2" end="2"/>
                                            </p:txEl>
                                          </p:spTgt>
                                        </p:tgtEl>
                                        <p:attrNameLst>
                                          <p:attrName>style.visibility</p:attrName>
                                        </p:attrNameLst>
                                      </p:cBhvr>
                                      <p:to>
                                        <p:strVal val="visible"/>
                                      </p:to>
                                    </p:set>
                                    <p:anim to="" calcmode="lin" valueType="num">
                                      <p:cBhvr>
                                        <p:cTn id="15" dur="1" fill="hold"/>
                                        <p:tgtEl>
                                          <p:spTgt spid="14338">
                                            <p:txEl>
                                              <p:pRg st="2" end="2"/>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4338">
                                            <p:txEl>
                                              <p:pRg st="3" end="3"/>
                                            </p:txEl>
                                          </p:spTgt>
                                        </p:tgtEl>
                                        <p:attrNameLst>
                                          <p:attrName>style.visibility</p:attrName>
                                        </p:attrNameLst>
                                      </p:cBhvr>
                                      <p:to>
                                        <p:strVal val="visible"/>
                                      </p:to>
                                    </p:set>
                                    <p:anim to="" calcmode="lin" valueType="num">
                                      <p:cBhvr>
                                        <p:cTn id="20" dur="1" fill="hold"/>
                                        <p:tgtEl>
                                          <p:spTgt spid="14338">
                                            <p:txEl>
                                              <p:pRg st="3" end="3"/>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4338">
                                            <p:txEl>
                                              <p:pRg st="4" end="4"/>
                                            </p:txEl>
                                          </p:spTgt>
                                        </p:tgtEl>
                                        <p:attrNameLst>
                                          <p:attrName>style.visibility</p:attrName>
                                        </p:attrNameLst>
                                      </p:cBhvr>
                                      <p:to>
                                        <p:strVal val="visible"/>
                                      </p:to>
                                    </p:set>
                                    <p:anim to="" calcmode="lin" valueType="num">
                                      <p:cBhvr>
                                        <p:cTn id="25" dur="1" fill="hold"/>
                                        <p:tgtEl>
                                          <p:spTgt spid="14338">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0" y="0"/>
            <a:ext cx="9144000" cy="2031325"/>
          </a:xfrm>
          <a:prstGeom prst="rect">
            <a:avLst/>
          </a:prstGeom>
          <a:noFill/>
          <a:ln w="9525">
            <a:noFill/>
            <a:miter lim="800000"/>
            <a:headEnd/>
            <a:tailEnd/>
          </a:ln>
          <a:effectLst/>
        </p:spPr>
        <p:txBody>
          <a:bodyPr>
            <a:spAutoFit/>
          </a:bodyPr>
          <a:lstStyle/>
          <a:p>
            <a:pPr algn="ctr">
              <a:spcBef>
                <a:spcPct val="50000"/>
              </a:spcBef>
            </a:pPr>
            <a:r>
              <a:rPr lang="en-US" sz="2000" u="sng" dirty="0">
                <a:latin typeface="Balloon Bd BT" pitchFamily="66" charset="0"/>
              </a:rPr>
              <a:t>Crisis in Cuba</a:t>
            </a:r>
          </a:p>
          <a:p>
            <a:pPr algn="ctr">
              <a:spcBef>
                <a:spcPct val="50000"/>
              </a:spcBef>
            </a:pPr>
            <a:r>
              <a:rPr lang="en-US" sz="2000" dirty="0">
                <a:latin typeface="Balloon Bd BT" pitchFamily="66" charset="0"/>
              </a:rPr>
              <a:t>Fidel Castro, Cuba’s communist dictator, had struck up an alliance with Soviet leader </a:t>
            </a:r>
            <a:r>
              <a:rPr lang="en-US" sz="2000" dirty="0" err="1">
                <a:latin typeface="Balloon Bd BT" pitchFamily="66" charset="0"/>
              </a:rPr>
              <a:t>Nakita</a:t>
            </a:r>
            <a:r>
              <a:rPr lang="en-US" sz="2000" dirty="0">
                <a:latin typeface="Balloon Bd BT" pitchFamily="66" charset="0"/>
              </a:rPr>
              <a:t> Khrushchev, in the late 1950s.  Before leaving office President Eisenhower ordered the CIA to secretly train and arm Cuban exiles to launch an invasion of Cuba.</a:t>
            </a:r>
          </a:p>
          <a:p>
            <a:pPr>
              <a:spcBef>
                <a:spcPct val="50000"/>
              </a:spcBef>
            </a:pPr>
            <a:endParaRPr lang="en-US" u="sng" dirty="0"/>
          </a:p>
        </p:txBody>
      </p:sp>
      <p:sp>
        <p:nvSpPr>
          <p:cNvPr id="15363" name="Text Box 3"/>
          <p:cNvSpPr txBox="1">
            <a:spLocks noChangeArrowheads="1"/>
          </p:cNvSpPr>
          <p:nvPr/>
        </p:nvSpPr>
        <p:spPr bwMode="auto">
          <a:xfrm>
            <a:off x="0" y="2819400"/>
            <a:ext cx="3810000" cy="3503613"/>
          </a:xfrm>
          <a:prstGeom prst="rect">
            <a:avLst/>
          </a:prstGeom>
          <a:noFill/>
          <a:ln w="9525">
            <a:noFill/>
            <a:miter lim="800000"/>
            <a:headEnd/>
            <a:tailEnd/>
          </a:ln>
          <a:effectLst/>
        </p:spPr>
        <p:txBody>
          <a:bodyPr>
            <a:spAutoFit/>
          </a:bodyPr>
          <a:lstStyle/>
          <a:p>
            <a:pPr algn="ctr">
              <a:spcBef>
                <a:spcPct val="50000"/>
              </a:spcBef>
            </a:pPr>
            <a:r>
              <a:rPr lang="en-US" b="1" i="1" u="sng"/>
              <a:t>Bay of Pigs</a:t>
            </a:r>
          </a:p>
          <a:p>
            <a:pPr algn="ctr">
              <a:spcBef>
                <a:spcPct val="50000"/>
              </a:spcBef>
            </a:pPr>
            <a:r>
              <a:rPr lang="en-US" sz="2100"/>
              <a:t>-Kennedy was assured by </a:t>
            </a:r>
            <a:r>
              <a:rPr lang="en-US" sz="2100" b="1" i="1" u="sng"/>
              <a:t>*CIA Director John McCone</a:t>
            </a:r>
            <a:r>
              <a:rPr lang="en-US" sz="2100"/>
              <a:t> that the invasion would go off without U.S. forces having to get directly involved.  Kennedy only agreed to the invasion of Cuba based upon CIA assurance that he would not have to order U.S. military forces onto the scene.</a:t>
            </a:r>
          </a:p>
        </p:txBody>
      </p:sp>
      <p:sp>
        <p:nvSpPr>
          <p:cNvPr id="15364" name="Text Box 4"/>
          <p:cNvSpPr txBox="1">
            <a:spLocks noChangeArrowheads="1"/>
          </p:cNvSpPr>
          <p:nvPr/>
        </p:nvSpPr>
        <p:spPr bwMode="auto">
          <a:xfrm>
            <a:off x="4572000" y="5032375"/>
            <a:ext cx="4572000" cy="1825625"/>
          </a:xfrm>
          <a:prstGeom prst="rect">
            <a:avLst/>
          </a:prstGeom>
          <a:noFill/>
          <a:ln w="9525">
            <a:noFill/>
            <a:miter lim="800000"/>
            <a:headEnd/>
            <a:tailEnd/>
          </a:ln>
          <a:effectLst/>
        </p:spPr>
        <p:txBody>
          <a:bodyPr>
            <a:spAutoFit/>
          </a:bodyPr>
          <a:lstStyle/>
          <a:p>
            <a:pPr algn="ctr">
              <a:spcBef>
                <a:spcPct val="50000"/>
              </a:spcBef>
            </a:pPr>
            <a:r>
              <a:rPr lang="en-US" sz="1900"/>
              <a:t>April 17, 1961</a:t>
            </a:r>
            <a:r>
              <a:rPr lang="en-US" sz="1900">
                <a:sym typeface="Wingdings" pitchFamily="2" charset="2"/>
              </a:rPr>
              <a:t>1,400 armed Cuban exiles landed at the Bay of Pigs on the south coast of Cuba and found themselves pinned down by Castro’s forces on the shores.  They were trapped……Kennedy had a decision to make.</a:t>
            </a:r>
            <a:endParaRPr lang="en-US" sz="1900"/>
          </a:p>
        </p:txBody>
      </p:sp>
      <p:sp>
        <p:nvSpPr>
          <p:cNvPr id="15365" name="AutoShape 5"/>
          <p:cNvSpPr>
            <a:spLocks noChangeArrowheads="1"/>
          </p:cNvSpPr>
          <p:nvPr/>
        </p:nvSpPr>
        <p:spPr bwMode="auto">
          <a:xfrm>
            <a:off x="3733800" y="5029200"/>
            <a:ext cx="838200" cy="1143000"/>
          </a:xfrm>
          <a:prstGeom prst="right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US"/>
          </a:p>
        </p:txBody>
      </p:sp>
      <p:pic>
        <p:nvPicPr>
          <p:cNvPr id="15366" name="Picture 6" descr="E:\Letters\castro-1.gif"/>
          <p:cNvPicPr>
            <a:picLocks noChangeAspect="1" noChangeArrowheads="1"/>
          </p:cNvPicPr>
          <p:nvPr/>
        </p:nvPicPr>
        <p:blipFill>
          <a:blip r:embed="rId2" cstate="print"/>
          <a:srcRect/>
          <a:stretch>
            <a:fillRect/>
          </a:stretch>
        </p:blipFill>
        <p:spPr bwMode="auto">
          <a:xfrm>
            <a:off x="3962400" y="1905000"/>
            <a:ext cx="4876800" cy="31242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0" y="0"/>
            <a:ext cx="9144000" cy="1708150"/>
          </a:xfrm>
          <a:prstGeom prst="rect">
            <a:avLst/>
          </a:prstGeom>
          <a:noFill/>
          <a:ln w="9525">
            <a:noFill/>
            <a:miter lim="800000"/>
            <a:headEnd/>
            <a:tailEnd/>
          </a:ln>
          <a:effectLst/>
        </p:spPr>
        <p:txBody>
          <a:bodyPr>
            <a:spAutoFit/>
          </a:bodyPr>
          <a:lstStyle/>
          <a:p>
            <a:pPr algn="ctr">
              <a:spcBef>
                <a:spcPct val="50000"/>
              </a:spcBef>
            </a:pPr>
            <a:r>
              <a:rPr lang="en-US" sz="3600" u="sng">
                <a:latin typeface="Brush Script MT" pitchFamily="66" charset="0"/>
              </a:rPr>
              <a:t>Crisis in Cuba</a:t>
            </a:r>
          </a:p>
          <a:p>
            <a:pPr algn="ctr">
              <a:spcBef>
                <a:spcPct val="50000"/>
              </a:spcBef>
            </a:pPr>
            <a:r>
              <a:rPr lang="en-US" sz="2000"/>
              <a:t>Kennedy had been given a boat load of bad information by the CIA.  Castro was more than ready for the attack and now the only chance those exiles had for survival was President Kennedy’s decision to use the U.S. Air Force.</a:t>
            </a:r>
          </a:p>
        </p:txBody>
      </p:sp>
      <p:sp>
        <p:nvSpPr>
          <p:cNvPr id="16388" name="Text Box 4"/>
          <p:cNvSpPr txBox="1">
            <a:spLocks noChangeArrowheads="1"/>
          </p:cNvSpPr>
          <p:nvPr/>
        </p:nvSpPr>
        <p:spPr bwMode="auto">
          <a:xfrm>
            <a:off x="457200" y="2743200"/>
            <a:ext cx="3581400" cy="1920875"/>
          </a:xfrm>
          <a:prstGeom prst="rect">
            <a:avLst/>
          </a:prstGeom>
          <a:noFill/>
          <a:ln w="9525">
            <a:noFill/>
            <a:miter lim="800000"/>
            <a:headEnd/>
            <a:tailEnd/>
          </a:ln>
          <a:effectLst/>
        </p:spPr>
        <p:txBody>
          <a:bodyPr>
            <a:spAutoFit/>
          </a:bodyPr>
          <a:lstStyle/>
          <a:p>
            <a:pPr algn="ctr">
              <a:spcBef>
                <a:spcPct val="50000"/>
              </a:spcBef>
            </a:pPr>
            <a:r>
              <a:rPr lang="en-US" sz="2000" b="1" i="1" u="sng"/>
              <a:t>The Decision?</a:t>
            </a:r>
            <a:r>
              <a:rPr lang="en-US" sz="2000" b="1" i="1" u="sng">
                <a:sym typeface="Wingdings" pitchFamily="2" charset="2"/>
              </a:rPr>
              <a:t></a:t>
            </a:r>
            <a:r>
              <a:rPr lang="en-US" sz="2000" b="1" i="1">
                <a:sym typeface="Wingdings" pitchFamily="2" charset="2"/>
              </a:rPr>
              <a:t> Kennedy halted air strikes on Cuba.  This allowed Castro’s forces to capture the exiles, exposed U.S. involvement, and brought a lot of hostile backlash for Kennedy. </a:t>
            </a:r>
            <a:endParaRPr lang="en-US" sz="2000" b="1" i="1" u="sng"/>
          </a:p>
        </p:txBody>
      </p:sp>
      <p:sp>
        <p:nvSpPr>
          <p:cNvPr id="16389" name="AutoShape 5"/>
          <p:cNvSpPr>
            <a:spLocks noChangeArrowheads="1"/>
          </p:cNvSpPr>
          <p:nvPr/>
        </p:nvSpPr>
        <p:spPr bwMode="auto">
          <a:xfrm>
            <a:off x="0" y="4800600"/>
            <a:ext cx="381000" cy="1524000"/>
          </a:xfrm>
          <a:prstGeom prst="curvedRightArrow">
            <a:avLst>
              <a:gd name="adj1" fmla="val 80000"/>
              <a:gd name="adj2" fmla="val 160000"/>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16390" name="Text Box 6"/>
          <p:cNvSpPr txBox="1">
            <a:spLocks noChangeArrowheads="1"/>
          </p:cNvSpPr>
          <p:nvPr/>
        </p:nvSpPr>
        <p:spPr bwMode="auto">
          <a:xfrm>
            <a:off x="762000" y="5546725"/>
            <a:ext cx="8153400" cy="1311275"/>
          </a:xfrm>
          <a:prstGeom prst="rect">
            <a:avLst/>
          </a:prstGeom>
          <a:noFill/>
          <a:ln w="9525">
            <a:noFill/>
            <a:miter lim="800000"/>
            <a:headEnd/>
            <a:tailEnd/>
          </a:ln>
          <a:effectLst/>
        </p:spPr>
        <p:txBody>
          <a:bodyPr>
            <a:spAutoFit/>
          </a:bodyPr>
          <a:lstStyle/>
          <a:p>
            <a:pPr>
              <a:spcBef>
                <a:spcPct val="50000"/>
              </a:spcBef>
            </a:pPr>
            <a:r>
              <a:rPr lang="en-US" sz="2000"/>
              <a:t>-The first major foreign relations issue was a disaster.  Kennedy was being criticized by other nations for his actions and criticized at home for not being aggressive enough.  Despite the fault being on the CIA for misinforming the President, Kennedy took full blame and did not fire JOHN MCCONE!</a:t>
            </a:r>
          </a:p>
        </p:txBody>
      </p:sp>
      <p:pic>
        <p:nvPicPr>
          <p:cNvPr id="16391" name="Picture 7" descr="E:\Letters\jfkthought.jpg"/>
          <p:cNvPicPr>
            <a:picLocks noChangeAspect="1" noChangeArrowheads="1"/>
          </p:cNvPicPr>
          <p:nvPr/>
        </p:nvPicPr>
        <p:blipFill>
          <a:blip r:embed="rId2" cstate="print"/>
          <a:srcRect/>
          <a:stretch>
            <a:fillRect/>
          </a:stretch>
        </p:blipFill>
        <p:spPr bwMode="auto">
          <a:xfrm>
            <a:off x="4572000" y="2057400"/>
            <a:ext cx="3505200" cy="3429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500" fill="hold"/>
                                        <p:tgtEl>
                                          <p:spTgt spid="16386"/>
                                        </p:tgtEl>
                                        <p:attrNameLst>
                                          <p:attrName>ppt_x</p:attrName>
                                        </p:attrNameLst>
                                      </p:cBhvr>
                                      <p:tavLst>
                                        <p:tav tm="0">
                                          <p:val>
                                            <p:strVal val="0-#ppt_w/2"/>
                                          </p:val>
                                        </p:tav>
                                        <p:tav tm="100000">
                                          <p:val>
                                            <p:strVal val="#ppt_x"/>
                                          </p:val>
                                        </p:tav>
                                      </p:tavLst>
                                    </p:anim>
                                    <p:anim calcmode="lin" valueType="num">
                                      <p:cBhvr additive="base">
                                        <p:cTn id="8" dur="500" fill="hold"/>
                                        <p:tgtEl>
                                          <p:spTgt spid="1638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6391"/>
                                        </p:tgtEl>
                                        <p:attrNameLst>
                                          <p:attrName>style.visibility</p:attrName>
                                        </p:attrNameLst>
                                      </p:cBhvr>
                                      <p:to>
                                        <p:strVal val="visible"/>
                                      </p:to>
                                    </p:set>
                                    <p:anim calcmode="lin" valueType="num">
                                      <p:cBhvr additive="base">
                                        <p:cTn id="13" dur="500" fill="hold"/>
                                        <p:tgtEl>
                                          <p:spTgt spid="16391"/>
                                        </p:tgtEl>
                                        <p:attrNameLst>
                                          <p:attrName>ppt_x</p:attrName>
                                        </p:attrNameLst>
                                      </p:cBhvr>
                                      <p:tavLst>
                                        <p:tav tm="0">
                                          <p:val>
                                            <p:strVal val="0-#ppt_w/2"/>
                                          </p:val>
                                        </p:tav>
                                        <p:tav tm="100000">
                                          <p:val>
                                            <p:strVal val="#ppt_x"/>
                                          </p:val>
                                        </p:tav>
                                      </p:tavLst>
                                    </p:anim>
                                    <p:anim calcmode="lin" valueType="num">
                                      <p:cBhvr additive="base">
                                        <p:cTn id="14" dur="500" fill="hold"/>
                                        <p:tgtEl>
                                          <p:spTgt spid="1639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388"/>
                                        </p:tgtEl>
                                        <p:attrNameLst>
                                          <p:attrName>style.visibility</p:attrName>
                                        </p:attrNameLst>
                                      </p:cBhvr>
                                      <p:to>
                                        <p:strVal val="visible"/>
                                      </p:to>
                                    </p:set>
                                    <p:anim calcmode="lin" valueType="num">
                                      <p:cBhvr additive="base">
                                        <p:cTn id="19" dur="500" fill="hold"/>
                                        <p:tgtEl>
                                          <p:spTgt spid="16388"/>
                                        </p:tgtEl>
                                        <p:attrNameLst>
                                          <p:attrName>ppt_x</p:attrName>
                                        </p:attrNameLst>
                                      </p:cBhvr>
                                      <p:tavLst>
                                        <p:tav tm="0">
                                          <p:val>
                                            <p:strVal val="0-#ppt_w/2"/>
                                          </p:val>
                                        </p:tav>
                                        <p:tav tm="100000">
                                          <p:val>
                                            <p:strVal val="#ppt_x"/>
                                          </p:val>
                                        </p:tav>
                                      </p:tavLst>
                                    </p:anim>
                                    <p:anim calcmode="lin" valueType="num">
                                      <p:cBhvr additive="base">
                                        <p:cTn id="20" dur="500" fill="hold"/>
                                        <p:tgtEl>
                                          <p:spTgt spid="1638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389"/>
                                        </p:tgtEl>
                                        <p:attrNameLst>
                                          <p:attrName>style.visibility</p:attrName>
                                        </p:attrNameLst>
                                      </p:cBhvr>
                                      <p:to>
                                        <p:strVal val="visible"/>
                                      </p:to>
                                    </p:set>
                                    <p:anim calcmode="lin" valueType="num">
                                      <p:cBhvr additive="base">
                                        <p:cTn id="25" dur="500" fill="hold"/>
                                        <p:tgtEl>
                                          <p:spTgt spid="16389"/>
                                        </p:tgtEl>
                                        <p:attrNameLst>
                                          <p:attrName>ppt_x</p:attrName>
                                        </p:attrNameLst>
                                      </p:cBhvr>
                                      <p:tavLst>
                                        <p:tav tm="0">
                                          <p:val>
                                            <p:strVal val="0-#ppt_w/2"/>
                                          </p:val>
                                        </p:tav>
                                        <p:tav tm="100000">
                                          <p:val>
                                            <p:strVal val="#ppt_x"/>
                                          </p:val>
                                        </p:tav>
                                      </p:tavLst>
                                    </p:anim>
                                    <p:anim calcmode="lin" valueType="num">
                                      <p:cBhvr additive="base">
                                        <p:cTn id="26" dur="500" fill="hold"/>
                                        <p:tgtEl>
                                          <p:spTgt spid="1638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390"/>
                                        </p:tgtEl>
                                        <p:attrNameLst>
                                          <p:attrName>style.visibility</p:attrName>
                                        </p:attrNameLst>
                                      </p:cBhvr>
                                      <p:to>
                                        <p:strVal val="visible"/>
                                      </p:to>
                                    </p:set>
                                    <p:anim calcmode="lin" valueType="num">
                                      <p:cBhvr additive="base">
                                        <p:cTn id="31" dur="500" fill="hold"/>
                                        <p:tgtEl>
                                          <p:spTgt spid="16390"/>
                                        </p:tgtEl>
                                        <p:attrNameLst>
                                          <p:attrName>ppt_x</p:attrName>
                                        </p:attrNameLst>
                                      </p:cBhvr>
                                      <p:tavLst>
                                        <p:tav tm="0">
                                          <p:val>
                                            <p:strVal val="0-#ppt_w/2"/>
                                          </p:val>
                                        </p:tav>
                                        <p:tav tm="100000">
                                          <p:val>
                                            <p:strVal val="#ppt_x"/>
                                          </p:val>
                                        </p:tav>
                                      </p:tavLst>
                                    </p:anim>
                                    <p:anim calcmode="lin" valueType="num">
                                      <p:cBhvr additive="base">
                                        <p:cTn id="32" dur="500" fill="hold"/>
                                        <p:tgtEl>
                                          <p:spTgt spid="163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8" grpId="0" autoUpdateAnimBg="0"/>
      <p:bldP spid="16389" grpId="0" animBg="1"/>
      <p:bldP spid="16390"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0" y="0"/>
            <a:ext cx="9144000" cy="2290763"/>
          </a:xfrm>
          <a:prstGeom prst="rect">
            <a:avLst/>
          </a:prstGeom>
          <a:noFill/>
          <a:ln w="9525">
            <a:noFill/>
            <a:miter lim="800000"/>
            <a:headEnd/>
            <a:tailEnd/>
          </a:ln>
          <a:effectLst/>
        </p:spPr>
        <p:txBody>
          <a:bodyPr>
            <a:spAutoFit/>
          </a:bodyPr>
          <a:lstStyle/>
          <a:p>
            <a:pPr algn="ctr">
              <a:spcBef>
                <a:spcPct val="50000"/>
              </a:spcBef>
            </a:pPr>
            <a:r>
              <a:rPr lang="en-US" sz="3600" u="sng">
                <a:latin typeface="Brush Script MT" pitchFamily="66" charset="0"/>
              </a:rPr>
              <a:t>Crisis with the USSR!</a:t>
            </a:r>
          </a:p>
          <a:p>
            <a:pPr algn="ctr">
              <a:spcBef>
                <a:spcPct val="50000"/>
              </a:spcBef>
            </a:pPr>
            <a:r>
              <a:rPr lang="en-US" sz="1800"/>
              <a:t>Having a country 80 miles off the coast of the U.S. with ties to the Soviet Union had Americans terrified.  In Early 1962 peace talks over Germany broke down between Kennedy and Khrushchev.  The Soviets constructed a wall through Berlin that divided the city in two for the next 30 years!….THE WORST WAS YET TO COME…..</a:t>
            </a:r>
          </a:p>
          <a:p>
            <a:pPr>
              <a:spcBef>
                <a:spcPct val="50000"/>
              </a:spcBef>
            </a:pPr>
            <a:endParaRPr lang="en-US" sz="1800"/>
          </a:p>
        </p:txBody>
      </p:sp>
      <p:sp>
        <p:nvSpPr>
          <p:cNvPr id="17411" name="Text Box 3"/>
          <p:cNvSpPr txBox="1">
            <a:spLocks noChangeArrowheads="1"/>
          </p:cNvSpPr>
          <p:nvPr/>
        </p:nvSpPr>
        <p:spPr bwMode="auto">
          <a:xfrm>
            <a:off x="228600" y="2590800"/>
            <a:ext cx="3657600" cy="3810000"/>
          </a:xfrm>
          <a:prstGeom prst="rect">
            <a:avLst/>
          </a:prstGeom>
          <a:noFill/>
          <a:ln w="9525">
            <a:noFill/>
            <a:miter lim="800000"/>
            <a:headEnd/>
            <a:tailEnd/>
          </a:ln>
          <a:effectLst/>
        </p:spPr>
        <p:txBody>
          <a:bodyPr>
            <a:spAutoFit/>
          </a:bodyPr>
          <a:lstStyle/>
          <a:p>
            <a:pPr algn="ctr">
              <a:spcBef>
                <a:spcPct val="50000"/>
              </a:spcBef>
            </a:pPr>
            <a:r>
              <a:rPr lang="en-US" b="1" u="sng"/>
              <a:t>Summer of 1962</a:t>
            </a:r>
          </a:p>
          <a:p>
            <a:pPr algn="ctr">
              <a:spcBef>
                <a:spcPct val="50000"/>
              </a:spcBef>
            </a:pPr>
            <a:r>
              <a:rPr lang="en-US" sz="2000"/>
              <a:t>*The CIA discovered that Soviet technicians and equipment had arrived in Cuba and construction was in the process.</a:t>
            </a:r>
          </a:p>
          <a:p>
            <a:pPr algn="ctr">
              <a:spcBef>
                <a:spcPct val="50000"/>
              </a:spcBef>
            </a:pPr>
            <a:r>
              <a:rPr lang="en-US" sz="2000"/>
              <a:t>*CIA photos proved that the Soviets had placed long-range missiles in Cuba.  The Soviet ICBMs discovered in Cuba could hit U.S. cities as far away as Seattle, Washington!</a:t>
            </a:r>
          </a:p>
        </p:txBody>
      </p:sp>
      <p:pic>
        <p:nvPicPr>
          <p:cNvPr id="17412" name="Picture 4" descr="E:\Letters\cuban-missiles.jpg"/>
          <p:cNvPicPr>
            <a:picLocks noChangeAspect="1" noChangeArrowheads="1"/>
          </p:cNvPicPr>
          <p:nvPr/>
        </p:nvPicPr>
        <p:blipFill>
          <a:blip r:embed="rId2" cstate="print"/>
          <a:srcRect/>
          <a:stretch>
            <a:fillRect/>
          </a:stretch>
        </p:blipFill>
        <p:spPr bwMode="auto">
          <a:xfrm>
            <a:off x="3962400" y="2209800"/>
            <a:ext cx="5029200" cy="4495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0-#ppt_w/2"/>
                                          </p:val>
                                        </p:tav>
                                        <p:tav tm="100000">
                                          <p:val>
                                            <p:strVal val="#ppt_x"/>
                                          </p:val>
                                        </p:tav>
                                      </p:tavLst>
                                    </p:anim>
                                    <p:anim calcmode="lin" valueType="num">
                                      <p:cBhvr additive="base">
                                        <p:cTn id="8" dur="500" fill="hold"/>
                                        <p:tgtEl>
                                          <p:spTgt spid="174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7412"/>
                                        </p:tgtEl>
                                        <p:attrNameLst>
                                          <p:attrName>style.visibility</p:attrName>
                                        </p:attrNameLst>
                                      </p:cBhvr>
                                      <p:to>
                                        <p:strVal val="visible"/>
                                      </p:to>
                                    </p:set>
                                    <p:anim calcmode="lin" valueType="num">
                                      <p:cBhvr additive="base">
                                        <p:cTn id="13" dur="500" fill="hold"/>
                                        <p:tgtEl>
                                          <p:spTgt spid="17412"/>
                                        </p:tgtEl>
                                        <p:attrNameLst>
                                          <p:attrName>ppt_x</p:attrName>
                                        </p:attrNameLst>
                                      </p:cBhvr>
                                      <p:tavLst>
                                        <p:tav tm="0">
                                          <p:val>
                                            <p:strVal val="0-#ppt_w/2"/>
                                          </p:val>
                                        </p:tav>
                                        <p:tav tm="100000">
                                          <p:val>
                                            <p:strVal val="#ppt_x"/>
                                          </p:val>
                                        </p:tav>
                                      </p:tavLst>
                                    </p:anim>
                                    <p:anim calcmode="lin" valueType="num">
                                      <p:cBhvr additive="base">
                                        <p:cTn id="14" dur="500" fill="hold"/>
                                        <p:tgtEl>
                                          <p:spTgt spid="1741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411"/>
                                        </p:tgtEl>
                                        <p:attrNameLst>
                                          <p:attrName>style.visibility</p:attrName>
                                        </p:attrNameLst>
                                      </p:cBhvr>
                                      <p:to>
                                        <p:strVal val="visible"/>
                                      </p:to>
                                    </p:set>
                                    <p:anim calcmode="lin" valueType="num">
                                      <p:cBhvr additive="base">
                                        <p:cTn id="19" dur="500" fill="hold"/>
                                        <p:tgtEl>
                                          <p:spTgt spid="17411"/>
                                        </p:tgtEl>
                                        <p:attrNameLst>
                                          <p:attrName>ppt_x</p:attrName>
                                        </p:attrNameLst>
                                      </p:cBhvr>
                                      <p:tavLst>
                                        <p:tav tm="0">
                                          <p:val>
                                            <p:strVal val="0-#ppt_w/2"/>
                                          </p:val>
                                        </p:tav>
                                        <p:tav tm="100000">
                                          <p:val>
                                            <p:strVal val="#ppt_x"/>
                                          </p:val>
                                        </p:tav>
                                      </p:tavLst>
                                    </p:anim>
                                    <p:anim calcmode="lin" valueType="num">
                                      <p:cBhvr additive="base">
                                        <p:cTn id="20" dur="500" fill="hold"/>
                                        <p:tgtEl>
                                          <p:spTgt spid="174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1"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0" y="0"/>
            <a:ext cx="9144000" cy="2152650"/>
          </a:xfrm>
          <a:prstGeom prst="rect">
            <a:avLst/>
          </a:prstGeom>
          <a:noFill/>
          <a:ln w="9525">
            <a:noFill/>
            <a:miter lim="800000"/>
            <a:headEnd/>
            <a:tailEnd/>
          </a:ln>
          <a:effectLst/>
        </p:spPr>
        <p:txBody>
          <a:bodyPr>
            <a:spAutoFit/>
          </a:bodyPr>
          <a:lstStyle/>
          <a:p>
            <a:pPr algn="ctr">
              <a:spcBef>
                <a:spcPct val="50000"/>
              </a:spcBef>
            </a:pPr>
            <a:r>
              <a:rPr lang="en-US" sz="3600" u="sng">
                <a:latin typeface="Brush Script MT" pitchFamily="66" charset="0"/>
              </a:rPr>
              <a:t>The Cuban Missile Crisis—”The Thirteen Days”</a:t>
            </a:r>
          </a:p>
          <a:p>
            <a:pPr algn="ctr">
              <a:spcBef>
                <a:spcPct val="50000"/>
              </a:spcBef>
            </a:pPr>
            <a:r>
              <a:rPr lang="en-US" sz="1800"/>
              <a:t>News of the missiles in Cuba quickly hit the papers leading to nuclear holocaust hysteria across the country.  Kennedy and his cabinet were frightened but realized immediate action was necessary.  The nearly 2 weeks of “chicken” played between the U.S. and the Soviet Union is the closest this nation has ever come to nuclear war….it became known as the CUBAN MISSILE CRISIS!</a:t>
            </a:r>
          </a:p>
        </p:txBody>
      </p:sp>
      <p:sp>
        <p:nvSpPr>
          <p:cNvPr id="18435" name="Text Box 3"/>
          <p:cNvSpPr txBox="1">
            <a:spLocks noChangeArrowheads="1"/>
          </p:cNvSpPr>
          <p:nvPr/>
        </p:nvSpPr>
        <p:spPr bwMode="auto">
          <a:xfrm>
            <a:off x="0" y="2438400"/>
            <a:ext cx="3886200" cy="3776663"/>
          </a:xfrm>
          <a:prstGeom prst="rect">
            <a:avLst/>
          </a:prstGeom>
          <a:noFill/>
          <a:ln w="9525">
            <a:noFill/>
            <a:miter lim="800000"/>
            <a:headEnd/>
            <a:tailEnd/>
          </a:ln>
          <a:effectLst/>
        </p:spPr>
        <p:txBody>
          <a:bodyPr>
            <a:spAutoFit/>
          </a:bodyPr>
          <a:lstStyle/>
          <a:p>
            <a:pPr algn="ctr">
              <a:spcBef>
                <a:spcPct val="50000"/>
              </a:spcBef>
            </a:pPr>
            <a:r>
              <a:rPr lang="en-US" sz="2200" b="1" i="1" u="sng"/>
              <a:t>**Kennedy’s Initial Solution</a:t>
            </a:r>
            <a:r>
              <a:rPr lang="en-US" sz="2200" b="1" i="1" u="sng">
                <a:sym typeface="Wingdings" pitchFamily="2" charset="2"/>
              </a:rPr>
              <a:t>  </a:t>
            </a:r>
            <a:r>
              <a:rPr lang="en-US" sz="2200" b="1" i="1">
                <a:sym typeface="Wingdings" pitchFamily="2" charset="2"/>
              </a:rPr>
              <a:t>A Quarantine of Cuba….all ships leaving or entering Cuba would be stopped and searched by the U.S. Coast Guard.  The Soviet Union sent a number of cargo ships en route to Cuba….it appeared a showdown would be coming and nuclear war to follow…the nation held its breath.</a:t>
            </a:r>
            <a:endParaRPr lang="en-US" sz="2200" b="1" i="1" u="sng"/>
          </a:p>
        </p:txBody>
      </p:sp>
      <p:sp>
        <p:nvSpPr>
          <p:cNvPr id="18436" name="AutoShape 4"/>
          <p:cNvSpPr>
            <a:spLocks noChangeArrowheads="1"/>
          </p:cNvSpPr>
          <p:nvPr/>
        </p:nvSpPr>
        <p:spPr bwMode="auto">
          <a:xfrm>
            <a:off x="4038600" y="5867400"/>
            <a:ext cx="1295400" cy="685800"/>
          </a:xfrm>
          <a:prstGeom prst="rightArrow">
            <a:avLst>
              <a:gd name="adj1" fmla="val 50000"/>
              <a:gd name="adj2" fmla="val 47222"/>
            </a:avLst>
          </a:prstGeom>
          <a:solidFill>
            <a:schemeClr val="accent1"/>
          </a:solidFill>
          <a:ln w="9525">
            <a:solidFill>
              <a:schemeClr val="tx1"/>
            </a:solidFill>
            <a:miter lim="800000"/>
            <a:headEnd/>
            <a:tailEnd/>
          </a:ln>
          <a:effectLst/>
        </p:spPr>
        <p:txBody>
          <a:bodyPr wrap="none" anchor="ctr"/>
          <a:lstStyle/>
          <a:p>
            <a:endParaRPr lang="en-US"/>
          </a:p>
        </p:txBody>
      </p:sp>
      <p:sp>
        <p:nvSpPr>
          <p:cNvPr id="18437" name="Text Box 5"/>
          <p:cNvSpPr txBox="1">
            <a:spLocks noChangeArrowheads="1"/>
          </p:cNvSpPr>
          <p:nvPr/>
        </p:nvSpPr>
        <p:spPr bwMode="auto">
          <a:xfrm>
            <a:off x="5334000" y="5562600"/>
            <a:ext cx="3581400" cy="1187450"/>
          </a:xfrm>
          <a:prstGeom prst="rect">
            <a:avLst/>
          </a:prstGeom>
          <a:noFill/>
          <a:ln w="9525">
            <a:noFill/>
            <a:miter lim="800000"/>
            <a:headEnd/>
            <a:tailEnd/>
          </a:ln>
          <a:effectLst/>
        </p:spPr>
        <p:txBody>
          <a:bodyPr>
            <a:spAutoFit/>
          </a:bodyPr>
          <a:lstStyle/>
          <a:p>
            <a:pPr>
              <a:spcBef>
                <a:spcPct val="50000"/>
              </a:spcBef>
            </a:pPr>
            <a:r>
              <a:rPr lang="en-US"/>
              <a:t>Khrushchev ordered the ships to stand down and did not try to run the blockade.</a:t>
            </a:r>
            <a:endParaRPr lang="en-US" sz="1800"/>
          </a:p>
        </p:txBody>
      </p:sp>
      <p:pic>
        <p:nvPicPr>
          <p:cNvPr id="18439" name="Picture 7" descr="E:\Letters\cuban.jpg"/>
          <p:cNvPicPr>
            <a:picLocks noChangeAspect="1" noChangeArrowheads="1"/>
          </p:cNvPicPr>
          <p:nvPr/>
        </p:nvPicPr>
        <p:blipFill>
          <a:blip r:embed="rId2" cstate="print"/>
          <a:srcRect/>
          <a:stretch>
            <a:fillRect/>
          </a:stretch>
        </p:blipFill>
        <p:spPr bwMode="auto">
          <a:xfrm>
            <a:off x="4038600" y="2209800"/>
            <a:ext cx="4724400" cy="33988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0-#ppt_w/2"/>
                                          </p:val>
                                        </p:tav>
                                        <p:tav tm="100000">
                                          <p:val>
                                            <p:strVal val="#ppt_x"/>
                                          </p:val>
                                        </p:tav>
                                      </p:tavLst>
                                    </p:anim>
                                    <p:anim calcmode="lin" valueType="num">
                                      <p:cBhvr additive="base">
                                        <p:cTn id="8" dur="500" fill="hold"/>
                                        <p:tgtEl>
                                          <p:spTgt spid="184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8439"/>
                                        </p:tgtEl>
                                        <p:attrNameLst>
                                          <p:attrName>style.visibility</p:attrName>
                                        </p:attrNameLst>
                                      </p:cBhvr>
                                      <p:to>
                                        <p:strVal val="visible"/>
                                      </p:to>
                                    </p:set>
                                    <p:anim calcmode="lin" valueType="num">
                                      <p:cBhvr additive="base">
                                        <p:cTn id="13" dur="500" fill="hold"/>
                                        <p:tgtEl>
                                          <p:spTgt spid="18439"/>
                                        </p:tgtEl>
                                        <p:attrNameLst>
                                          <p:attrName>ppt_x</p:attrName>
                                        </p:attrNameLst>
                                      </p:cBhvr>
                                      <p:tavLst>
                                        <p:tav tm="0">
                                          <p:val>
                                            <p:strVal val="0-#ppt_w/2"/>
                                          </p:val>
                                        </p:tav>
                                        <p:tav tm="100000">
                                          <p:val>
                                            <p:strVal val="#ppt_x"/>
                                          </p:val>
                                        </p:tav>
                                      </p:tavLst>
                                    </p:anim>
                                    <p:anim calcmode="lin" valueType="num">
                                      <p:cBhvr additive="base">
                                        <p:cTn id="14" dur="500" fill="hold"/>
                                        <p:tgtEl>
                                          <p:spTgt spid="1843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435"/>
                                        </p:tgtEl>
                                        <p:attrNameLst>
                                          <p:attrName>style.visibility</p:attrName>
                                        </p:attrNameLst>
                                      </p:cBhvr>
                                      <p:to>
                                        <p:strVal val="visible"/>
                                      </p:to>
                                    </p:set>
                                    <p:anim calcmode="lin" valueType="num">
                                      <p:cBhvr additive="base">
                                        <p:cTn id="19" dur="500" fill="hold"/>
                                        <p:tgtEl>
                                          <p:spTgt spid="18435"/>
                                        </p:tgtEl>
                                        <p:attrNameLst>
                                          <p:attrName>ppt_x</p:attrName>
                                        </p:attrNameLst>
                                      </p:cBhvr>
                                      <p:tavLst>
                                        <p:tav tm="0">
                                          <p:val>
                                            <p:strVal val="0-#ppt_w/2"/>
                                          </p:val>
                                        </p:tav>
                                        <p:tav tm="100000">
                                          <p:val>
                                            <p:strVal val="#ppt_x"/>
                                          </p:val>
                                        </p:tav>
                                      </p:tavLst>
                                    </p:anim>
                                    <p:anim calcmode="lin" valueType="num">
                                      <p:cBhvr additive="base">
                                        <p:cTn id="20" dur="500" fill="hold"/>
                                        <p:tgtEl>
                                          <p:spTgt spid="1843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436"/>
                                        </p:tgtEl>
                                        <p:attrNameLst>
                                          <p:attrName>style.visibility</p:attrName>
                                        </p:attrNameLst>
                                      </p:cBhvr>
                                      <p:to>
                                        <p:strVal val="visible"/>
                                      </p:to>
                                    </p:set>
                                    <p:anim calcmode="lin" valueType="num">
                                      <p:cBhvr additive="base">
                                        <p:cTn id="25" dur="500" fill="hold"/>
                                        <p:tgtEl>
                                          <p:spTgt spid="18436"/>
                                        </p:tgtEl>
                                        <p:attrNameLst>
                                          <p:attrName>ppt_x</p:attrName>
                                        </p:attrNameLst>
                                      </p:cBhvr>
                                      <p:tavLst>
                                        <p:tav tm="0">
                                          <p:val>
                                            <p:strVal val="0-#ppt_w/2"/>
                                          </p:val>
                                        </p:tav>
                                        <p:tav tm="100000">
                                          <p:val>
                                            <p:strVal val="#ppt_x"/>
                                          </p:val>
                                        </p:tav>
                                      </p:tavLst>
                                    </p:anim>
                                    <p:anim calcmode="lin" valueType="num">
                                      <p:cBhvr additive="base">
                                        <p:cTn id="26" dur="500" fill="hold"/>
                                        <p:tgtEl>
                                          <p:spTgt spid="1843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8437"/>
                                        </p:tgtEl>
                                        <p:attrNameLst>
                                          <p:attrName>style.visibility</p:attrName>
                                        </p:attrNameLst>
                                      </p:cBhvr>
                                      <p:to>
                                        <p:strVal val="visible"/>
                                      </p:to>
                                    </p:set>
                                    <p:anim calcmode="lin" valueType="num">
                                      <p:cBhvr additive="base">
                                        <p:cTn id="31" dur="500" fill="hold"/>
                                        <p:tgtEl>
                                          <p:spTgt spid="18437"/>
                                        </p:tgtEl>
                                        <p:attrNameLst>
                                          <p:attrName>ppt_x</p:attrName>
                                        </p:attrNameLst>
                                      </p:cBhvr>
                                      <p:tavLst>
                                        <p:tav tm="0">
                                          <p:val>
                                            <p:strVal val="0-#ppt_w/2"/>
                                          </p:val>
                                        </p:tav>
                                        <p:tav tm="100000">
                                          <p:val>
                                            <p:strVal val="#ppt_x"/>
                                          </p:val>
                                        </p:tav>
                                      </p:tavLst>
                                    </p:anim>
                                    <p:anim calcmode="lin" valueType="num">
                                      <p:cBhvr additive="base">
                                        <p:cTn id="32" dur="500" fill="hold"/>
                                        <p:tgtEl>
                                          <p:spTgt spid="184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autoUpdateAnimBg="0"/>
      <p:bldP spid="18436" grpId="0" animBg="1"/>
      <p:bldP spid="18437"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99CCFF"/>
        </a:solidFill>
        <a:effectLst/>
      </p:bgPr>
    </p:bg>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762000" y="0"/>
            <a:ext cx="7543800" cy="701675"/>
          </a:xfrm>
          <a:prstGeom prst="rect">
            <a:avLst/>
          </a:prstGeom>
          <a:noFill/>
          <a:ln w="9525">
            <a:noFill/>
            <a:miter lim="800000"/>
            <a:headEnd/>
            <a:tailEnd/>
          </a:ln>
          <a:effectLst/>
        </p:spPr>
        <p:txBody>
          <a:bodyPr>
            <a:spAutoFit/>
          </a:bodyPr>
          <a:lstStyle/>
          <a:p>
            <a:pPr algn="ctr">
              <a:spcBef>
                <a:spcPct val="50000"/>
              </a:spcBef>
            </a:pPr>
            <a:r>
              <a:rPr lang="en-US" sz="4000" b="1" i="1" u="sng">
                <a:latin typeface="Matura MT Script Capitals" pitchFamily="66" charset="0"/>
              </a:rPr>
              <a:t>The Postdam Conference</a:t>
            </a:r>
          </a:p>
        </p:txBody>
      </p:sp>
      <p:sp>
        <p:nvSpPr>
          <p:cNvPr id="4099" name="Text Box 3"/>
          <p:cNvSpPr txBox="1">
            <a:spLocks noChangeArrowheads="1"/>
          </p:cNvSpPr>
          <p:nvPr/>
        </p:nvSpPr>
        <p:spPr bwMode="auto">
          <a:xfrm>
            <a:off x="-228600" y="990600"/>
            <a:ext cx="4343400" cy="3252788"/>
          </a:xfrm>
          <a:prstGeom prst="rect">
            <a:avLst/>
          </a:prstGeom>
          <a:noFill/>
          <a:ln w="9525">
            <a:noFill/>
            <a:miter lim="800000"/>
            <a:headEnd/>
            <a:tailEnd/>
          </a:ln>
          <a:effectLst/>
        </p:spPr>
        <p:txBody>
          <a:bodyPr>
            <a:spAutoFit/>
          </a:bodyPr>
          <a:lstStyle/>
          <a:p>
            <a:pPr algn="ctr">
              <a:spcBef>
                <a:spcPct val="50000"/>
              </a:spcBef>
            </a:pPr>
            <a:r>
              <a:rPr lang="en-US" sz="1800" dirty="0"/>
              <a:t>-</a:t>
            </a:r>
            <a:r>
              <a:rPr lang="en-US" sz="1800" b="1" i="1" u="sng" dirty="0"/>
              <a:t>**MAJOR ISSUE AT POTSDAM:  German Reparations!</a:t>
            </a:r>
          </a:p>
          <a:p>
            <a:pPr algn="ctr">
              <a:spcBef>
                <a:spcPct val="50000"/>
              </a:spcBef>
            </a:pPr>
            <a:r>
              <a:rPr lang="en-US" sz="1800" b="1" i="1" u="sng" dirty="0">
                <a:sym typeface="Wingdings" pitchFamily="2" charset="2"/>
              </a:rPr>
              <a:t>The U.S. did not wanted reparations because they felt the German economy needed to recover</a:t>
            </a:r>
          </a:p>
          <a:p>
            <a:pPr algn="ctr">
              <a:spcBef>
                <a:spcPct val="50000"/>
              </a:spcBef>
            </a:pPr>
            <a:r>
              <a:rPr lang="en-US" sz="1800" b="1" i="1" u="sng" dirty="0">
                <a:sym typeface="Wingdings" pitchFamily="2" charset="2"/>
              </a:rPr>
              <a:t>The USSR wanted Germany to pay war damages!</a:t>
            </a:r>
          </a:p>
          <a:p>
            <a:pPr algn="ctr">
              <a:spcBef>
                <a:spcPct val="50000"/>
              </a:spcBef>
            </a:pPr>
            <a:r>
              <a:rPr lang="en-US" sz="1800" dirty="0" err="1">
                <a:sym typeface="Wingdings" pitchFamily="2" charset="2"/>
              </a:rPr>
              <a:t>CompromiseThe</a:t>
            </a:r>
            <a:r>
              <a:rPr lang="en-US" sz="1800" dirty="0">
                <a:sym typeface="Wingdings" pitchFamily="2" charset="2"/>
              </a:rPr>
              <a:t> USSR was allowed to collect reparations from the territories in their zone of occupation.</a:t>
            </a:r>
          </a:p>
        </p:txBody>
      </p:sp>
      <p:sp>
        <p:nvSpPr>
          <p:cNvPr id="4103" name="Rectangle 7"/>
          <p:cNvSpPr>
            <a:spLocks noChangeArrowheads="1"/>
          </p:cNvSpPr>
          <p:nvPr/>
        </p:nvSpPr>
        <p:spPr bwMode="auto">
          <a:xfrm>
            <a:off x="369888" y="1406525"/>
            <a:ext cx="9144000" cy="0"/>
          </a:xfrm>
          <a:prstGeom prst="rect">
            <a:avLst/>
          </a:prstGeom>
          <a:noFill/>
          <a:ln w="9525">
            <a:noFill/>
            <a:miter lim="800000"/>
            <a:headEnd/>
            <a:tailEnd/>
          </a:ln>
          <a:effectLst/>
        </p:spPr>
        <p:txBody>
          <a:bodyPr>
            <a:spAutoFit/>
          </a:bodyPr>
          <a:lstStyle/>
          <a:p>
            <a:endParaRPr lang="en-US"/>
          </a:p>
        </p:txBody>
      </p:sp>
      <p:sp>
        <p:nvSpPr>
          <p:cNvPr id="4107" name="Text Box 11"/>
          <p:cNvSpPr txBox="1">
            <a:spLocks noChangeArrowheads="1"/>
          </p:cNvSpPr>
          <p:nvPr/>
        </p:nvSpPr>
        <p:spPr bwMode="auto">
          <a:xfrm>
            <a:off x="381000" y="5029200"/>
            <a:ext cx="8305800" cy="1768475"/>
          </a:xfrm>
          <a:prstGeom prst="rect">
            <a:avLst/>
          </a:prstGeom>
          <a:noFill/>
          <a:ln w="9525">
            <a:noFill/>
            <a:miter lim="800000"/>
            <a:headEnd/>
            <a:tailEnd/>
          </a:ln>
          <a:effectLst/>
        </p:spPr>
        <p:txBody>
          <a:bodyPr>
            <a:spAutoFit/>
          </a:bodyPr>
          <a:lstStyle/>
          <a:p>
            <a:pPr>
              <a:spcBef>
                <a:spcPct val="50000"/>
              </a:spcBef>
            </a:pPr>
            <a:r>
              <a:rPr lang="en-US" sz="2000" dirty="0"/>
              <a:t>-Stalin also backed out of the Declaration of a Liberated Europe </a:t>
            </a:r>
            <a:r>
              <a:rPr lang="en-US" sz="2000" dirty="0" err="1"/>
              <a:t>pledge</a:t>
            </a:r>
            <a:r>
              <a:rPr lang="en-US" sz="2000" dirty="0" err="1">
                <a:sym typeface="Wingdings" pitchFamily="2" charset="2"/>
              </a:rPr>
              <a:t>The</a:t>
            </a:r>
            <a:r>
              <a:rPr lang="en-US" sz="2000" dirty="0">
                <a:sym typeface="Wingdings" pitchFamily="2" charset="2"/>
              </a:rPr>
              <a:t> presence of the Soviet army led Poland, Romania, Bulgaria, Hungary, and Czechoslovakia to establish communist governments.  </a:t>
            </a:r>
          </a:p>
          <a:p>
            <a:pPr algn="ctr">
              <a:spcBef>
                <a:spcPct val="50000"/>
              </a:spcBef>
            </a:pPr>
            <a:r>
              <a:rPr lang="en-US" sz="2000" b="1" i="1" u="sng" dirty="0"/>
              <a:t>**SATELLITE </a:t>
            </a:r>
            <a:r>
              <a:rPr lang="en-US" sz="2000" b="1" i="1" u="sng" dirty="0" err="1"/>
              <a:t>NATIONS</a:t>
            </a:r>
            <a:r>
              <a:rPr lang="en-US" sz="2000" b="1" i="1" u="sng" dirty="0" err="1">
                <a:sym typeface="Wingdings" pitchFamily="2" charset="2"/>
              </a:rPr>
              <a:t>the</a:t>
            </a:r>
            <a:r>
              <a:rPr lang="en-US" sz="2000" b="1" i="1" u="sng" dirty="0">
                <a:sym typeface="Wingdings" pitchFamily="2" charset="2"/>
              </a:rPr>
              <a:t> communist nations of Eastern Europe that had their own governments but had to follow Soviet policies!</a:t>
            </a:r>
            <a:endParaRPr lang="en-US" sz="2000" b="1" i="1" u="sng" dirty="0"/>
          </a:p>
        </p:txBody>
      </p:sp>
      <p:pic>
        <p:nvPicPr>
          <p:cNvPr id="4108" name="Picture 12" descr="Potsdam"/>
          <p:cNvPicPr>
            <a:picLocks noChangeAspect="1" noChangeArrowheads="1"/>
          </p:cNvPicPr>
          <p:nvPr/>
        </p:nvPicPr>
        <p:blipFill>
          <a:blip r:embed="rId2" cstate="print"/>
          <a:srcRect/>
          <a:stretch>
            <a:fillRect/>
          </a:stretch>
        </p:blipFill>
        <p:spPr bwMode="auto">
          <a:xfrm>
            <a:off x="4038600" y="762000"/>
            <a:ext cx="4895850" cy="4267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0-#ppt_w/2"/>
                                          </p:val>
                                        </p:tav>
                                        <p:tav tm="100000">
                                          <p:val>
                                            <p:strVal val="#ppt_x"/>
                                          </p:val>
                                        </p:tav>
                                      </p:tavLst>
                                    </p:anim>
                                    <p:anim calcmode="lin" valueType="num">
                                      <p:cBhvr additive="base">
                                        <p:cTn id="8" dur="500" fill="hold"/>
                                        <p:tgtEl>
                                          <p:spTgt spid="409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99"/>
                                        </p:tgtEl>
                                        <p:attrNameLst>
                                          <p:attrName>style.visibility</p:attrName>
                                        </p:attrNameLst>
                                      </p:cBhvr>
                                      <p:to>
                                        <p:strVal val="visible"/>
                                      </p:to>
                                    </p:set>
                                    <p:anim calcmode="lin" valueType="num">
                                      <p:cBhvr additive="base">
                                        <p:cTn id="13" dur="500" fill="hold"/>
                                        <p:tgtEl>
                                          <p:spTgt spid="4099"/>
                                        </p:tgtEl>
                                        <p:attrNameLst>
                                          <p:attrName>ppt_x</p:attrName>
                                        </p:attrNameLst>
                                      </p:cBhvr>
                                      <p:tavLst>
                                        <p:tav tm="0">
                                          <p:val>
                                            <p:strVal val="0-#ppt_w/2"/>
                                          </p:val>
                                        </p:tav>
                                        <p:tav tm="100000">
                                          <p:val>
                                            <p:strVal val="#ppt_x"/>
                                          </p:val>
                                        </p:tav>
                                      </p:tavLst>
                                    </p:anim>
                                    <p:anim calcmode="lin" valueType="num">
                                      <p:cBhvr additive="base">
                                        <p:cTn id="14" dur="500" fill="hold"/>
                                        <p:tgtEl>
                                          <p:spTgt spid="409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4108"/>
                                        </p:tgtEl>
                                        <p:attrNameLst>
                                          <p:attrName>style.visibility</p:attrName>
                                        </p:attrNameLst>
                                      </p:cBhvr>
                                      <p:to>
                                        <p:strVal val="visible"/>
                                      </p:to>
                                    </p:set>
                                    <p:anim calcmode="lin" valueType="num">
                                      <p:cBhvr>
                                        <p:cTn id="19" dur="500" decel="50000" fill="hold">
                                          <p:stCondLst>
                                            <p:cond delay="0"/>
                                          </p:stCondLst>
                                        </p:cTn>
                                        <p:tgtEl>
                                          <p:spTgt spid="4108"/>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4108"/>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4108"/>
                                        </p:tgtEl>
                                        <p:attrNameLst>
                                          <p:attrName>ppt_w</p:attrName>
                                        </p:attrNameLst>
                                      </p:cBhvr>
                                      <p:tavLst>
                                        <p:tav tm="0">
                                          <p:val>
                                            <p:strVal val="#ppt_w*.05"/>
                                          </p:val>
                                        </p:tav>
                                        <p:tav tm="100000">
                                          <p:val>
                                            <p:strVal val="#ppt_w"/>
                                          </p:val>
                                        </p:tav>
                                      </p:tavLst>
                                    </p:anim>
                                    <p:anim calcmode="lin" valueType="num">
                                      <p:cBhvr>
                                        <p:cTn id="22" dur="1000" fill="hold"/>
                                        <p:tgtEl>
                                          <p:spTgt spid="4108"/>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4108"/>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4108"/>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4108"/>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4108"/>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1" nodeType="clickEffect">
                                  <p:stCondLst>
                                    <p:cond delay="0"/>
                                  </p:stCondLst>
                                  <p:childTnLst>
                                    <p:set>
                                      <p:cBhvr>
                                        <p:cTn id="30" dur="1" fill="hold">
                                          <p:stCondLst>
                                            <p:cond delay="0"/>
                                          </p:stCondLst>
                                        </p:cTn>
                                        <p:tgtEl>
                                          <p:spTgt spid="4099"/>
                                        </p:tgtEl>
                                        <p:attrNameLst>
                                          <p:attrName>style.visibility</p:attrName>
                                        </p:attrNameLst>
                                      </p:cBhvr>
                                      <p:to>
                                        <p:strVal val="visible"/>
                                      </p:to>
                                    </p:set>
                                    <p:anim calcmode="lin" valueType="num">
                                      <p:cBhvr>
                                        <p:cTn id="31" dur="500" decel="50000" fill="hold">
                                          <p:stCondLst>
                                            <p:cond delay="0"/>
                                          </p:stCondLst>
                                        </p:cTn>
                                        <p:tgtEl>
                                          <p:spTgt spid="4099"/>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4099"/>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4099"/>
                                        </p:tgtEl>
                                        <p:attrNameLst>
                                          <p:attrName>ppt_w</p:attrName>
                                        </p:attrNameLst>
                                      </p:cBhvr>
                                      <p:tavLst>
                                        <p:tav tm="0">
                                          <p:val>
                                            <p:strVal val="#ppt_w*.05"/>
                                          </p:val>
                                        </p:tav>
                                        <p:tav tm="100000">
                                          <p:val>
                                            <p:strVal val="#ppt_w"/>
                                          </p:val>
                                        </p:tav>
                                      </p:tavLst>
                                    </p:anim>
                                    <p:anim calcmode="lin" valueType="num">
                                      <p:cBhvr>
                                        <p:cTn id="34" dur="1000" fill="hold"/>
                                        <p:tgtEl>
                                          <p:spTgt spid="4099"/>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4099"/>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4099"/>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4099"/>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4099"/>
                                        </p:tgtEl>
                                      </p:cBhvr>
                                    </p:animEffect>
                                  </p:childTnLst>
                                </p:cTn>
                              </p:par>
                            </p:childTnLst>
                          </p:cTn>
                        </p:par>
                      </p:childTnLst>
                    </p:cTn>
                  </p:par>
                  <p:par>
                    <p:cTn id="39" fill="hold">
                      <p:stCondLst>
                        <p:cond delay="indefinite"/>
                      </p:stCondLst>
                      <p:childTnLst>
                        <p:par>
                          <p:cTn id="40" fill="hold">
                            <p:stCondLst>
                              <p:cond delay="0"/>
                            </p:stCondLst>
                            <p:childTnLst>
                              <p:par>
                                <p:cTn id="41" presetID="24" presetClass="entr" presetSubtype="0" fill="hold" nodeType="clickEffect">
                                  <p:stCondLst>
                                    <p:cond delay="0"/>
                                  </p:stCondLst>
                                  <p:childTnLst>
                                    <p:set>
                                      <p:cBhvr>
                                        <p:cTn id="42" dur="1" fill="hold">
                                          <p:stCondLst>
                                            <p:cond delay="0"/>
                                          </p:stCondLst>
                                        </p:cTn>
                                        <p:tgtEl>
                                          <p:spTgt spid="4107">
                                            <p:txEl>
                                              <p:pRg st="0" end="0"/>
                                            </p:txEl>
                                          </p:spTgt>
                                        </p:tgtEl>
                                        <p:attrNameLst>
                                          <p:attrName>style.visibility</p:attrName>
                                        </p:attrNameLst>
                                      </p:cBhvr>
                                      <p:to>
                                        <p:strVal val="visible"/>
                                      </p:to>
                                    </p:set>
                                    <p:anim to="" calcmode="lin" valueType="num">
                                      <p:cBhvr>
                                        <p:cTn id="43" dur="1" fill="hold"/>
                                        <p:tgtEl>
                                          <p:spTgt spid="4107">
                                            <p:txEl>
                                              <p:pRg st="0" end="0"/>
                                            </p:txEl>
                                          </p:spTgt>
                                        </p:tgtEl>
                                        <p:attrNameLst>
                                          <p:attrName/>
                                        </p:attrNameLst>
                                      </p:cBhvr>
                                    </p:anim>
                                  </p:childTnLst>
                                </p:cTn>
                              </p:par>
                            </p:childTnLst>
                          </p:cTn>
                        </p:par>
                      </p:childTnLst>
                    </p:cTn>
                  </p:par>
                  <p:par>
                    <p:cTn id="44" fill="hold">
                      <p:stCondLst>
                        <p:cond delay="indefinite"/>
                      </p:stCondLst>
                      <p:childTnLst>
                        <p:par>
                          <p:cTn id="45" fill="hold">
                            <p:stCondLst>
                              <p:cond delay="0"/>
                            </p:stCondLst>
                            <p:childTnLst>
                              <p:par>
                                <p:cTn id="46" presetID="24" presetClass="entr" presetSubtype="0" fill="hold" nodeType="clickEffect">
                                  <p:stCondLst>
                                    <p:cond delay="0"/>
                                  </p:stCondLst>
                                  <p:childTnLst>
                                    <p:set>
                                      <p:cBhvr>
                                        <p:cTn id="47" dur="1" fill="hold">
                                          <p:stCondLst>
                                            <p:cond delay="0"/>
                                          </p:stCondLst>
                                        </p:cTn>
                                        <p:tgtEl>
                                          <p:spTgt spid="4107">
                                            <p:txEl>
                                              <p:pRg st="1" end="1"/>
                                            </p:txEl>
                                          </p:spTgt>
                                        </p:tgtEl>
                                        <p:attrNameLst>
                                          <p:attrName>style.visibility</p:attrName>
                                        </p:attrNameLst>
                                      </p:cBhvr>
                                      <p:to>
                                        <p:strVal val="visible"/>
                                      </p:to>
                                    </p:set>
                                    <p:anim to="" calcmode="lin" valueType="num">
                                      <p:cBhvr>
                                        <p:cTn id="48" dur="1" fill="hold"/>
                                        <p:tgtEl>
                                          <p:spTgt spid="410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utoUpdateAnimBg="0"/>
      <p:bldP spid="4099" grpId="0" autoUpdateAnimBg="0"/>
      <p:bldP spid="4099"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228600" y="304800"/>
            <a:ext cx="8686800" cy="1357313"/>
          </a:xfrm>
          <a:prstGeom prst="rect">
            <a:avLst/>
          </a:prstGeom>
          <a:noFill/>
          <a:ln w="9525">
            <a:noFill/>
            <a:miter lim="800000"/>
            <a:headEnd/>
            <a:tailEnd/>
          </a:ln>
          <a:effectLst/>
        </p:spPr>
        <p:txBody>
          <a:bodyPr>
            <a:spAutoFit/>
          </a:bodyPr>
          <a:lstStyle/>
          <a:p>
            <a:pPr algn="ctr">
              <a:spcBef>
                <a:spcPct val="50000"/>
              </a:spcBef>
            </a:pPr>
            <a:r>
              <a:rPr lang="en-US" sz="2800" b="1" u="sng"/>
              <a:t>Containing Communism</a:t>
            </a:r>
          </a:p>
          <a:p>
            <a:pPr algn="ctr">
              <a:spcBef>
                <a:spcPct val="50000"/>
              </a:spcBef>
            </a:pPr>
            <a:r>
              <a:rPr lang="en-US" sz="2200"/>
              <a:t>Stalin’s refusal to live up to his promises led Truman to take a new stance on the Soviet Union.</a:t>
            </a:r>
          </a:p>
        </p:txBody>
      </p:sp>
      <p:sp>
        <p:nvSpPr>
          <p:cNvPr id="5123" name="Text Box 3"/>
          <p:cNvSpPr txBox="1">
            <a:spLocks noChangeArrowheads="1"/>
          </p:cNvSpPr>
          <p:nvPr/>
        </p:nvSpPr>
        <p:spPr bwMode="auto">
          <a:xfrm>
            <a:off x="228600" y="2438400"/>
            <a:ext cx="3886200" cy="1616075"/>
          </a:xfrm>
          <a:prstGeom prst="rect">
            <a:avLst/>
          </a:prstGeom>
          <a:noFill/>
          <a:ln w="9525">
            <a:noFill/>
            <a:miter lim="800000"/>
            <a:headEnd/>
            <a:tailEnd/>
          </a:ln>
          <a:effectLst/>
        </p:spPr>
        <p:txBody>
          <a:bodyPr>
            <a:spAutoFit/>
          </a:bodyPr>
          <a:lstStyle/>
          <a:p>
            <a:pPr algn="ctr">
              <a:spcBef>
                <a:spcPct val="50000"/>
              </a:spcBef>
            </a:pPr>
            <a:r>
              <a:rPr lang="en-US" sz="2000" b="1" i="1" u="sng"/>
              <a:t>**Containment</a:t>
            </a:r>
            <a:r>
              <a:rPr lang="en-US" sz="2000" b="1" i="1" u="sng">
                <a:sym typeface="Wingdings" pitchFamily="2" charset="2"/>
              </a:rPr>
              <a:t>  the strategy of keeping communism within its present territory through diplomatic, economic, and military actions.</a:t>
            </a:r>
          </a:p>
        </p:txBody>
      </p:sp>
      <p:sp>
        <p:nvSpPr>
          <p:cNvPr id="5124" name="Text Box 4"/>
          <p:cNvSpPr txBox="1">
            <a:spLocks noChangeArrowheads="1"/>
          </p:cNvSpPr>
          <p:nvPr/>
        </p:nvSpPr>
        <p:spPr bwMode="auto">
          <a:xfrm>
            <a:off x="228600" y="4876800"/>
            <a:ext cx="4114800" cy="457200"/>
          </a:xfrm>
          <a:prstGeom prst="rect">
            <a:avLst/>
          </a:prstGeom>
          <a:noFill/>
          <a:ln w="9525">
            <a:noFill/>
            <a:miter lim="800000"/>
            <a:headEnd/>
            <a:tailEnd/>
          </a:ln>
          <a:effectLst/>
        </p:spPr>
        <p:txBody>
          <a:bodyPr>
            <a:spAutoFit/>
          </a:bodyPr>
          <a:lstStyle/>
          <a:p>
            <a:pPr algn="ctr">
              <a:spcBef>
                <a:spcPct val="50000"/>
              </a:spcBef>
            </a:pPr>
            <a:r>
              <a:rPr lang="en-US" b="1" u="sng"/>
              <a:t>Truman’s First Strike</a:t>
            </a:r>
          </a:p>
        </p:txBody>
      </p:sp>
      <p:sp>
        <p:nvSpPr>
          <p:cNvPr id="5125" name="Text Box 5"/>
          <p:cNvSpPr txBox="1">
            <a:spLocks noChangeArrowheads="1"/>
          </p:cNvSpPr>
          <p:nvPr/>
        </p:nvSpPr>
        <p:spPr bwMode="auto">
          <a:xfrm>
            <a:off x="0" y="5486400"/>
            <a:ext cx="4876800" cy="1311275"/>
          </a:xfrm>
          <a:prstGeom prst="rect">
            <a:avLst/>
          </a:prstGeom>
          <a:noFill/>
          <a:ln w="9525">
            <a:noFill/>
            <a:miter lim="800000"/>
            <a:headEnd/>
            <a:tailEnd/>
          </a:ln>
          <a:effectLst/>
        </p:spPr>
        <p:txBody>
          <a:bodyPr>
            <a:spAutoFit/>
          </a:bodyPr>
          <a:lstStyle/>
          <a:p>
            <a:pPr algn="ctr">
              <a:spcBef>
                <a:spcPct val="50000"/>
              </a:spcBef>
            </a:pPr>
            <a:r>
              <a:rPr lang="en-US" sz="2000" b="1" i="1" u="sng"/>
              <a:t>**Truman Doctrine (1947)</a:t>
            </a:r>
            <a:r>
              <a:rPr lang="en-US" sz="2000" b="1" i="1" u="sng">
                <a:sym typeface="Wingdings" pitchFamily="2" charset="2"/>
              </a:rPr>
              <a:t>  $400 million project to fight Soviet agression in Greece and Turkey.  This became the first pledge of the U.S. to stop communism in the world!</a:t>
            </a:r>
            <a:endParaRPr lang="en-US" sz="2000" b="1" i="1" u="sng"/>
          </a:p>
        </p:txBody>
      </p:sp>
      <p:sp>
        <p:nvSpPr>
          <p:cNvPr id="5126" name="AutoShape 6"/>
          <p:cNvSpPr>
            <a:spLocks noChangeArrowheads="1"/>
          </p:cNvSpPr>
          <p:nvPr/>
        </p:nvSpPr>
        <p:spPr bwMode="auto">
          <a:xfrm>
            <a:off x="4953000" y="5334000"/>
            <a:ext cx="838200" cy="1371600"/>
          </a:xfrm>
          <a:prstGeom prst="right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US"/>
          </a:p>
        </p:txBody>
      </p:sp>
      <p:sp>
        <p:nvSpPr>
          <p:cNvPr id="5127" name="Text Box 7"/>
          <p:cNvSpPr txBox="1">
            <a:spLocks noChangeArrowheads="1"/>
          </p:cNvSpPr>
          <p:nvPr/>
        </p:nvSpPr>
        <p:spPr bwMode="auto">
          <a:xfrm>
            <a:off x="6019800" y="4953000"/>
            <a:ext cx="3124200" cy="1917700"/>
          </a:xfrm>
          <a:prstGeom prst="rect">
            <a:avLst/>
          </a:prstGeom>
          <a:noFill/>
          <a:ln w="9525">
            <a:noFill/>
            <a:miter lim="800000"/>
            <a:headEnd/>
            <a:tailEnd/>
          </a:ln>
          <a:effectLst/>
        </p:spPr>
        <p:txBody>
          <a:bodyPr>
            <a:spAutoFit/>
          </a:bodyPr>
          <a:lstStyle/>
          <a:p>
            <a:pPr algn="ctr">
              <a:spcBef>
                <a:spcPct val="50000"/>
              </a:spcBef>
            </a:pPr>
            <a:r>
              <a:rPr lang="en-US" b="1" i="1" u="sng"/>
              <a:t>**President Truman felt the Truman Doctrine was essential to carrying out containment!</a:t>
            </a:r>
          </a:p>
        </p:txBody>
      </p:sp>
      <p:pic>
        <p:nvPicPr>
          <p:cNvPr id="5128" name="Picture 8" descr="Truman"/>
          <p:cNvPicPr>
            <a:picLocks noChangeAspect="1" noChangeArrowheads="1"/>
          </p:cNvPicPr>
          <p:nvPr/>
        </p:nvPicPr>
        <p:blipFill>
          <a:blip r:embed="rId2" cstate="print"/>
          <a:srcRect/>
          <a:stretch>
            <a:fillRect/>
          </a:stretch>
        </p:blipFill>
        <p:spPr bwMode="auto">
          <a:xfrm>
            <a:off x="4267200" y="1600200"/>
            <a:ext cx="4572000" cy="3352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0-#ppt_w/2"/>
                                          </p:val>
                                        </p:tav>
                                        <p:tav tm="100000">
                                          <p:val>
                                            <p:strVal val="#ppt_x"/>
                                          </p:val>
                                        </p:tav>
                                      </p:tavLst>
                                    </p:anim>
                                    <p:anim calcmode="lin" valueType="num">
                                      <p:cBhvr additive="base">
                                        <p:cTn id="8" dur="500" fill="hold"/>
                                        <p:tgtEl>
                                          <p:spTgt spid="51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23"/>
                                        </p:tgtEl>
                                        <p:attrNameLst>
                                          <p:attrName>style.visibility</p:attrName>
                                        </p:attrNameLst>
                                      </p:cBhvr>
                                      <p:to>
                                        <p:strVal val="visible"/>
                                      </p:to>
                                    </p:set>
                                    <p:anim calcmode="lin" valueType="num">
                                      <p:cBhvr additive="base">
                                        <p:cTn id="13" dur="500" fill="hold"/>
                                        <p:tgtEl>
                                          <p:spTgt spid="5123"/>
                                        </p:tgtEl>
                                        <p:attrNameLst>
                                          <p:attrName>ppt_x</p:attrName>
                                        </p:attrNameLst>
                                      </p:cBhvr>
                                      <p:tavLst>
                                        <p:tav tm="0">
                                          <p:val>
                                            <p:strVal val="0-#ppt_w/2"/>
                                          </p:val>
                                        </p:tav>
                                        <p:tav tm="100000">
                                          <p:val>
                                            <p:strVal val="#ppt_x"/>
                                          </p:val>
                                        </p:tav>
                                      </p:tavLst>
                                    </p:anim>
                                    <p:anim calcmode="lin" valueType="num">
                                      <p:cBhvr additive="base">
                                        <p:cTn id="14" dur="500" fill="hold"/>
                                        <p:tgtEl>
                                          <p:spTgt spid="512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128"/>
                                        </p:tgtEl>
                                        <p:attrNameLst>
                                          <p:attrName>style.visibility</p:attrName>
                                        </p:attrNameLst>
                                      </p:cBhvr>
                                      <p:to>
                                        <p:strVal val="visible"/>
                                      </p:to>
                                    </p:set>
                                    <p:anim calcmode="lin" valueType="num">
                                      <p:cBhvr additive="base">
                                        <p:cTn id="19" dur="500" fill="hold"/>
                                        <p:tgtEl>
                                          <p:spTgt spid="5128"/>
                                        </p:tgtEl>
                                        <p:attrNameLst>
                                          <p:attrName>ppt_x</p:attrName>
                                        </p:attrNameLst>
                                      </p:cBhvr>
                                      <p:tavLst>
                                        <p:tav tm="0">
                                          <p:val>
                                            <p:strVal val="0-#ppt_w/2"/>
                                          </p:val>
                                        </p:tav>
                                        <p:tav tm="100000">
                                          <p:val>
                                            <p:strVal val="#ppt_x"/>
                                          </p:val>
                                        </p:tav>
                                      </p:tavLst>
                                    </p:anim>
                                    <p:anim calcmode="lin" valueType="num">
                                      <p:cBhvr additive="base">
                                        <p:cTn id="20" dur="500" fill="hold"/>
                                        <p:tgtEl>
                                          <p:spTgt spid="512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4"/>
                                        </p:tgtEl>
                                        <p:attrNameLst>
                                          <p:attrName>style.visibility</p:attrName>
                                        </p:attrNameLst>
                                      </p:cBhvr>
                                      <p:to>
                                        <p:strVal val="visible"/>
                                      </p:to>
                                    </p:set>
                                    <p:anim calcmode="lin" valueType="num">
                                      <p:cBhvr additive="base">
                                        <p:cTn id="25" dur="500" fill="hold"/>
                                        <p:tgtEl>
                                          <p:spTgt spid="5124"/>
                                        </p:tgtEl>
                                        <p:attrNameLst>
                                          <p:attrName>ppt_x</p:attrName>
                                        </p:attrNameLst>
                                      </p:cBhvr>
                                      <p:tavLst>
                                        <p:tav tm="0">
                                          <p:val>
                                            <p:strVal val="0-#ppt_w/2"/>
                                          </p:val>
                                        </p:tav>
                                        <p:tav tm="100000">
                                          <p:val>
                                            <p:strVal val="#ppt_x"/>
                                          </p:val>
                                        </p:tav>
                                      </p:tavLst>
                                    </p:anim>
                                    <p:anim calcmode="lin" valueType="num">
                                      <p:cBhvr additive="base">
                                        <p:cTn id="26" dur="500" fill="hold"/>
                                        <p:tgtEl>
                                          <p:spTgt spid="512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125"/>
                                        </p:tgtEl>
                                        <p:attrNameLst>
                                          <p:attrName>style.visibility</p:attrName>
                                        </p:attrNameLst>
                                      </p:cBhvr>
                                      <p:to>
                                        <p:strVal val="visible"/>
                                      </p:to>
                                    </p:set>
                                    <p:anim calcmode="lin" valueType="num">
                                      <p:cBhvr additive="base">
                                        <p:cTn id="31" dur="500" fill="hold"/>
                                        <p:tgtEl>
                                          <p:spTgt spid="5125"/>
                                        </p:tgtEl>
                                        <p:attrNameLst>
                                          <p:attrName>ppt_x</p:attrName>
                                        </p:attrNameLst>
                                      </p:cBhvr>
                                      <p:tavLst>
                                        <p:tav tm="0">
                                          <p:val>
                                            <p:strVal val="0-#ppt_w/2"/>
                                          </p:val>
                                        </p:tav>
                                        <p:tav tm="100000">
                                          <p:val>
                                            <p:strVal val="#ppt_x"/>
                                          </p:val>
                                        </p:tav>
                                      </p:tavLst>
                                    </p:anim>
                                    <p:anim calcmode="lin" valueType="num">
                                      <p:cBhvr additive="base">
                                        <p:cTn id="32" dur="500" fill="hold"/>
                                        <p:tgtEl>
                                          <p:spTgt spid="512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126"/>
                                        </p:tgtEl>
                                        <p:attrNameLst>
                                          <p:attrName>style.visibility</p:attrName>
                                        </p:attrNameLst>
                                      </p:cBhvr>
                                      <p:to>
                                        <p:strVal val="visible"/>
                                      </p:to>
                                    </p:set>
                                    <p:anim calcmode="lin" valueType="num">
                                      <p:cBhvr additive="base">
                                        <p:cTn id="37" dur="500" fill="hold"/>
                                        <p:tgtEl>
                                          <p:spTgt spid="5126"/>
                                        </p:tgtEl>
                                        <p:attrNameLst>
                                          <p:attrName>ppt_x</p:attrName>
                                        </p:attrNameLst>
                                      </p:cBhvr>
                                      <p:tavLst>
                                        <p:tav tm="0">
                                          <p:val>
                                            <p:strVal val="0-#ppt_w/2"/>
                                          </p:val>
                                        </p:tav>
                                        <p:tav tm="100000">
                                          <p:val>
                                            <p:strVal val="#ppt_x"/>
                                          </p:val>
                                        </p:tav>
                                      </p:tavLst>
                                    </p:anim>
                                    <p:anim calcmode="lin" valueType="num">
                                      <p:cBhvr additive="base">
                                        <p:cTn id="38" dur="500" fill="hold"/>
                                        <p:tgtEl>
                                          <p:spTgt spid="512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127"/>
                                        </p:tgtEl>
                                        <p:attrNameLst>
                                          <p:attrName>style.visibility</p:attrName>
                                        </p:attrNameLst>
                                      </p:cBhvr>
                                      <p:to>
                                        <p:strVal val="visible"/>
                                      </p:to>
                                    </p:set>
                                    <p:anim calcmode="lin" valueType="num">
                                      <p:cBhvr additive="base">
                                        <p:cTn id="43" dur="500" fill="hold"/>
                                        <p:tgtEl>
                                          <p:spTgt spid="5127"/>
                                        </p:tgtEl>
                                        <p:attrNameLst>
                                          <p:attrName>ppt_x</p:attrName>
                                        </p:attrNameLst>
                                      </p:cBhvr>
                                      <p:tavLst>
                                        <p:tav tm="0">
                                          <p:val>
                                            <p:strVal val="0-#ppt_w/2"/>
                                          </p:val>
                                        </p:tav>
                                        <p:tav tm="100000">
                                          <p:val>
                                            <p:strVal val="#ppt_x"/>
                                          </p:val>
                                        </p:tav>
                                      </p:tavLst>
                                    </p:anim>
                                    <p:anim calcmode="lin" valueType="num">
                                      <p:cBhvr additive="base">
                                        <p:cTn id="44" dur="500" fill="hold"/>
                                        <p:tgtEl>
                                          <p:spTgt spid="51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5123" grpId="0" autoUpdateAnimBg="0"/>
      <p:bldP spid="5124" grpId="0" autoUpdateAnimBg="0"/>
      <p:bldP spid="5125" grpId="0" autoUpdateAnimBg="0"/>
      <p:bldP spid="5126" grpId="0" animBg="1"/>
      <p:bldP spid="512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27652" name="Text Box 1028"/>
          <p:cNvSpPr txBox="1">
            <a:spLocks noChangeArrowheads="1"/>
          </p:cNvSpPr>
          <p:nvPr/>
        </p:nvSpPr>
        <p:spPr bwMode="auto">
          <a:xfrm>
            <a:off x="0" y="0"/>
            <a:ext cx="9144000" cy="609600"/>
          </a:xfrm>
          <a:prstGeom prst="rect">
            <a:avLst/>
          </a:prstGeom>
          <a:noFill/>
          <a:ln w="9525">
            <a:noFill/>
            <a:miter lim="800000"/>
            <a:headEnd/>
            <a:tailEnd/>
          </a:ln>
          <a:effectLst/>
        </p:spPr>
        <p:txBody>
          <a:bodyPr>
            <a:spAutoFit/>
          </a:bodyPr>
          <a:lstStyle/>
          <a:p>
            <a:pPr algn="ctr">
              <a:spcBef>
                <a:spcPct val="50000"/>
              </a:spcBef>
            </a:pPr>
            <a:r>
              <a:rPr lang="en-US" sz="3400" b="1" u="sng">
                <a:latin typeface="Matura MT Script Capitals" pitchFamily="66" charset="0"/>
              </a:rPr>
              <a:t>Further U.S. attempts to Crush Communism</a:t>
            </a:r>
          </a:p>
        </p:txBody>
      </p:sp>
      <p:sp>
        <p:nvSpPr>
          <p:cNvPr id="27653" name="Text Box 1029"/>
          <p:cNvSpPr txBox="1">
            <a:spLocks noChangeArrowheads="1"/>
          </p:cNvSpPr>
          <p:nvPr/>
        </p:nvSpPr>
        <p:spPr bwMode="auto">
          <a:xfrm>
            <a:off x="0" y="685800"/>
            <a:ext cx="9144000" cy="1006475"/>
          </a:xfrm>
          <a:prstGeom prst="rect">
            <a:avLst/>
          </a:prstGeom>
          <a:noFill/>
          <a:ln w="9525">
            <a:noFill/>
            <a:miter lim="800000"/>
            <a:headEnd/>
            <a:tailEnd/>
          </a:ln>
          <a:effectLst/>
        </p:spPr>
        <p:txBody>
          <a:bodyPr>
            <a:spAutoFit/>
          </a:bodyPr>
          <a:lstStyle/>
          <a:p>
            <a:pPr algn="ctr">
              <a:spcBef>
                <a:spcPct val="50000"/>
              </a:spcBef>
            </a:pPr>
            <a:r>
              <a:rPr lang="en-US" sz="2000" dirty="0"/>
              <a:t>-Truman wanted to convince European nations that communism was a flawed system by showing the wonderful rewards that came from democratic governments and capitalistic economies!</a:t>
            </a:r>
          </a:p>
        </p:txBody>
      </p:sp>
      <p:sp>
        <p:nvSpPr>
          <p:cNvPr id="27654" name="Text Box 1030"/>
          <p:cNvSpPr txBox="1">
            <a:spLocks noChangeArrowheads="1"/>
          </p:cNvSpPr>
          <p:nvPr/>
        </p:nvSpPr>
        <p:spPr bwMode="auto">
          <a:xfrm>
            <a:off x="304800" y="2133600"/>
            <a:ext cx="4267200" cy="3444875"/>
          </a:xfrm>
          <a:prstGeom prst="rect">
            <a:avLst/>
          </a:prstGeom>
          <a:noFill/>
          <a:ln w="9525">
            <a:noFill/>
            <a:miter lim="800000"/>
            <a:headEnd/>
            <a:tailEnd/>
          </a:ln>
          <a:effectLst/>
        </p:spPr>
        <p:txBody>
          <a:bodyPr>
            <a:spAutoFit/>
          </a:bodyPr>
          <a:lstStyle/>
          <a:p>
            <a:pPr algn="ctr">
              <a:spcBef>
                <a:spcPct val="50000"/>
              </a:spcBef>
            </a:pPr>
            <a:r>
              <a:rPr lang="en-US" sz="2000" b="1" i="1" u="sng"/>
              <a:t>**Secretary of State George C. Mashall proposed the……</a:t>
            </a:r>
          </a:p>
          <a:p>
            <a:pPr algn="ctr">
              <a:spcBef>
                <a:spcPct val="50000"/>
              </a:spcBef>
            </a:pPr>
            <a:r>
              <a:rPr lang="en-US" sz="2000" b="1" i="1" u="sng"/>
              <a:t>**Marshall Plan</a:t>
            </a:r>
            <a:r>
              <a:rPr lang="en-US" sz="2000" b="1" i="1" u="sng">
                <a:sym typeface="Wingdings" pitchFamily="2" charset="2"/>
              </a:rPr>
              <a:t>  the plan was an effort to fight hunger, poverty, and chaos throughout the world by giving European nations aid to rebuild</a:t>
            </a:r>
          </a:p>
          <a:p>
            <a:pPr algn="ctr">
              <a:spcBef>
                <a:spcPct val="50000"/>
              </a:spcBef>
            </a:pPr>
            <a:r>
              <a:rPr lang="en-US" sz="2000">
                <a:sym typeface="Wingdings" pitchFamily="2" charset="2"/>
              </a:rPr>
              <a:t>The Marshall Plan gave billions of dollars in supplies, machinery, and food to Western Europe, which lessened the appeal of communism!</a:t>
            </a:r>
          </a:p>
        </p:txBody>
      </p:sp>
      <p:pic>
        <p:nvPicPr>
          <p:cNvPr id="27657" name="Picture 1033" descr="Marshall"/>
          <p:cNvPicPr>
            <a:picLocks noChangeAspect="1" noChangeArrowheads="1"/>
          </p:cNvPicPr>
          <p:nvPr/>
        </p:nvPicPr>
        <p:blipFill>
          <a:blip r:embed="rId2" cstate="print"/>
          <a:srcRect/>
          <a:stretch>
            <a:fillRect/>
          </a:stretch>
        </p:blipFill>
        <p:spPr bwMode="auto">
          <a:xfrm>
            <a:off x="4876800" y="1676400"/>
            <a:ext cx="3810000" cy="411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additive="base">
                                        <p:cTn id="7" dur="500" fill="hold"/>
                                        <p:tgtEl>
                                          <p:spTgt spid="27652"/>
                                        </p:tgtEl>
                                        <p:attrNameLst>
                                          <p:attrName>ppt_x</p:attrName>
                                        </p:attrNameLst>
                                      </p:cBhvr>
                                      <p:tavLst>
                                        <p:tav tm="0">
                                          <p:val>
                                            <p:strVal val="0-#ppt_w/2"/>
                                          </p:val>
                                        </p:tav>
                                        <p:tav tm="100000">
                                          <p:val>
                                            <p:strVal val="#ppt_x"/>
                                          </p:val>
                                        </p:tav>
                                      </p:tavLst>
                                    </p:anim>
                                    <p:anim calcmode="lin" valueType="num">
                                      <p:cBhvr additive="base">
                                        <p:cTn id="8" dur="500" fill="hold"/>
                                        <p:tgtEl>
                                          <p:spTgt spid="2765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653"/>
                                        </p:tgtEl>
                                        <p:attrNameLst>
                                          <p:attrName>style.visibility</p:attrName>
                                        </p:attrNameLst>
                                      </p:cBhvr>
                                      <p:to>
                                        <p:strVal val="visible"/>
                                      </p:to>
                                    </p:set>
                                    <p:anim calcmode="lin" valueType="num">
                                      <p:cBhvr additive="base">
                                        <p:cTn id="13" dur="500" fill="hold"/>
                                        <p:tgtEl>
                                          <p:spTgt spid="27653"/>
                                        </p:tgtEl>
                                        <p:attrNameLst>
                                          <p:attrName>ppt_x</p:attrName>
                                        </p:attrNameLst>
                                      </p:cBhvr>
                                      <p:tavLst>
                                        <p:tav tm="0">
                                          <p:val>
                                            <p:strVal val="0-#ppt_w/2"/>
                                          </p:val>
                                        </p:tav>
                                        <p:tav tm="100000">
                                          <p:val>
                                            <p:strVal val="#ppt_x"/>
                                          </p:val>
                                        </p:tav>
                                      </p:tavLst>
                                    </p:anim>
                                    <p:anim calcmode="lin" valueType="num">
                                      <p:cBhvr additive="base">
                                        <p:cTn id="14" dur="500" fill="hold"/>
                                        <p:tgtEl>
                                          <p:spTgt spid="2765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7654"/>
                                        </p:tgtEl>
                                        <p:attrNameLst>
                                          <p:attrName>style.visibility</p:attrName>
                                        </p:attrNameLst>
                                      </p:cBhvr>
                                      <p:to>
                                        <p:strVal val="visible"/>
                                      </p:to>
                                    </p:set>
                                    <p:anim calcmode="lin" valueType="num">
                                      <p:cBhvr additive="base">
                                        <p:cTn id="19" dur="500" fill="hold"/>
                                        <p:tgtEl>
                                          <p:spTgt spid="27654"/>
                                        </p:tgtEl>
                                        <p:attrNameLst>
                                          <p:attrName>ppt_x</p:attrName>
                                        </p:attrNameLst>
                                      </p:cBhvr>
                                      <p:tavLst>
                                        <p:tav tm="0">
                                          <p:val>
                                            <p:strVal val="0-#ppt_w/2"/>
                                          </p:val>
                                        </p:tav>
                                        <p:tav tm="100000">
                                          <p:val>
                                            <p:strVal val="#ppt_x"/>
                                          </p:val>
                                        </p:tav>
                                      </p:tavLst>
                                    </p:anim>
                                    <p:anim calcmode="lin" valueType="num">
                                      <p:cBhvr additive="base">
                                        <p:cTn id="20" dur="500" fill="hold"/>
                                        <p:tgtEl>
                                          <p:spTgt spid="2765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7657"/>
                                        </p:tgtEl>
                                        <p:attrNameLst>
                                          <p:attrName>style.visibility</p:attrName>
                                        </p:attrNameLst>
                                      </p:cBhvr>
                                      <p:to>
                                        <p:strVal val="visible"/>
                                      </p:to>
                                    </p:set>
                                    <p:anim calcmode="lin" valueType="num">
                                      <p:cBhvr additive="base">
                                        <p:cTn id="25" dur="500" fill="hold"/>
                                        <p:tgtEl>
                                          <p:spTgt spid="27657"/>
                                        </p:tgtEl>
                                        <p:attrNameLst>
                                          <p:attrName>ppt_x</p:attrName>
                                        </p:attrNameLst>
                                      </p:cBhvr>
                                      <p:tavLst>
                                        <p:tav tm="0">
                                          <p:val>
                                            <p:strVal val="0-#ppt_w/2"/>
                                          </p:val>
                                        </p:tav>
                                        <p:tav tm="100000">
                                          <p:val>
                                            <p:strVal val="#ppt_x"/>
                                          </p:val>
                                        </p:tav>
                                      </p:tavLst>
                                    </p:anim>
                                    <p:anim calcmode="lin" valueType="num">
                                      <p:cBhvr additive="base">
                                        <p:cTn id="26" dur="500" fill="hold"/>
                                        <p:tgtEl>
                                          <p:spTgt spid="276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autoUpdateAnimBg="0"/>
      <p:bldP spid="27653" grpId="0" autoUpdateAnimBg="0"/>
      <p:bldP spid="27654"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0" y="0"/>
            <a:ext cx="9144000" cy="1127125"/>
          </a:xfrm>
          <a:prstGeom prst="rect">
            <a:avLst/>
          </a:prstGeom>
          <a:noFill/>
          <a:ln w="9525">
            <a:noFill/>
            <a:miter lim="800000"/>
            <a:headEnd/>
            <a:tailEnd/>
          </a:ln>
          <a:effectLst/>
        </p:spPr>
        <p:txBody>
          <a:bodyPr>
            <a:spAutoFit/>
          </a:bodyPr>
          <a:lstStyle/>
          <a:p>
            <a:pPr algn="ctr">
              <a:spcBef>
                <a:spcPct val="50000"/>
              </a:spcBef>
            </a:pPr>
            <a:r>
              <a:rPr lang="en-US" sz="3200" b="1" u="sng">
                <a:latin typeface="Matura MT Script Capitals" pitchFamily="66" charset="0"/>
              </a:rPr>
              <a:t>Joseph Stalin and the Soviet Union get Nasty</a:t>
            </a:r>
          </a:p>
          <a:p>
            <a:pPr>
              <a:spcBef>
                <a:spcPct val="50000"/>
              </a:spcBef>
            </a:pPr>
            <a:endParaRPr lang="en-US"/>
          </a:p>
        </p:txBody>
      </p:sp>
      <p:sp>
        <p:nvSpPr>
          <p:cNvPr id="28675" name="Text Box 3"/>
          <p:cNvSpPr txBox="1">
            <a:spLocks noChangeArrowheads="1"/>
          </p:cNvSpPr>
          <p:nvPr/>
        </p:nvSpPr>
        <p:spPr bwMode="auto">
          <a:xfrm>
            <a:off x="0" y="457200"/>
            <a:ext cx="9144000" cy="762000"/>
          </a:xfrm>
          <a:prstGeom prst="rect">
            <a:avLst/>
          </a:prstGeom>
          <a:noFill/>
          <a:ln w="9525">
            <a:noFill/>
            <a:miter lim="800000"/>
            <a:headEnd/>
            <a:tailEnd/>
          </a:ln>
          <a:effectLst/>
        </p:spPr>
        <p:txBody>
          <a:bodyPr>
            <a:spAutoFit/>
          </a:bodyPr>
          <a:lstStyle/>
          <a:p>
            <a:pPr algn="ctr">
              <a:spcBef>
                <a:spcPct val="50000"/>
              </a:spcBef>
            </a:pPr>
            <a:r>
              <a:rPr lang="en-US" sz="2200"/>
              <a:t>The first U.S./Soviet showdown would take place in the German capital of Berlin</a:t>
            </a:r>
          </a:p>
        </p:txBody>
      </p:sp>
      <p:sp>
        <p:nvSpPr>
          <p:cNvPr id="28676" name="Text Box 4"/>
          <p:cNvSpPr txBox="1">
            <a:spLocks noChangeArrowheads="1"/>
          </p:cNvSpPr>
          <p:nvPr/>
        </p:nvSpPr>
        <p:spPr bwMode="auto">
          <a:xfrm>
            <a:off x="0" y="1447800"/>
            <a:ext cx="4038600" cy="2436813"/>
          </a:xfrm>
          <a:prstGeom prst="rect">
            <a:avLst/>
          </a:prstGeom>
          <a:noFill/>
          <a:ln w="9525">
            <a:noFill/>
            <a:miter lim="800000"/>
            <a:headEnd/>
            <a:tailEnd/>
          </a:ln>
          <a:effectLst/>
        </p:spPr>
        <p:txBody>
          <a:bodyPr>
            <a:spAutoFit/>
          </a:bodyPr>
          <a:lstStyle/>
          <a:p>
            <a:pPr algn="ctr">
              <a:spcBef>
                <a:spcPct val="50000"/>
              </a:spcBef>
            </a:pPr>
            <a:r>
              <a:rPr lang="en-US" sz="2200"/>
              <a:t>-In 1948 the U.S. allowed the Germans in their zones of occupation to have their own nation called West Germany.  It had an economy separate from the Soviet zone which became known as East Germany.</a:t>
            </a:r>
          </a:p>
        </p:txBody>
      </p:sp>
      <p:sp>
        <p:nvSpPr>
          <p:cNvPr id="28677" name="AutoShape 5"/>
          <p:cNvSpPr>
            <a:spLocks noChangeArrowheads="1"/>
          </p:cNvSpPr>
          <p:nvPr/>
        </p:nvSpPr>
        <p:spPr bwMode="auto">
          <a:xfrm>
            <a:off x="152400" y="4572000"/>
            <a:ext cx="990600" cy="1905000"/>
          </a:xfrm>
          <a:prstGeom prst="curvedRightArrow">
            <a:avLst>
              <a:gd name="adj1" fmla="val 38462"/>
              <a:gd name="adj2" fmla="val 76923"/>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28678" name="Text Box 6"/>
          <p:cNvSpPr txBox="1">
            <a:spLocks noChangeArrowheads="1"/>
          </p:cNvSpPr>
          <p:nvPr/>
        </p:nvSpPr>
        <p:spPr bwMode="auto">
          <a:xfrm>
            <a:off x="1219200" y="5395913"/>
            <a:ext cx="7620000" cy="1462087"/>
          </a:xfrm>
          <a:prstGeom prst="rect">
            <a:avLst/>
          </a:prstGeom>
          <a:noFill/>
          <a:ln w="9525">
            <a:noFill/>
            <a:miter lim="800000"/>
            <a:headEnd/>
            <a:tailEnd/>
          </a:ln>
          <a:effectLst/>
        </p:spPr>
        <p:txBody>
          <a:bodyPr>
            <a:spAutoFit/>
          </a:bodyPr>
          <a:lstStyle/>
          <a:p>
            <a:pPr algn="ctr">
              <a:spcBef>
                <a:spcPct val="50000"/>
              </a:spcBef>
            </a:pPr>
            <a:r>
              <a:rPr lang="en-US" sz="2200" b="1" i="1" u="sng"/>
              <a:t>**Soviet Response to West Germany??</a:t>
            </a:r>
            <a:r>
              <a:rPr lang="en-US" sz="2200" b="1" i="1" u="sng">
                <a:sym typeface="Wingdings" pitchFamily="2" charset="2"/>
              </a:rPr>
              <a:t> In June ’48 soviet troops blockaded West Berlin hoping to force the U.S. to give up West Berlin. Stalin hoped to starve citizens of West Berlin until the U.S. gave into his demands.</a:t>
            </a:r>
            <a:r>
              <a:rPr lang="en-US" b="1" i="1" u="sng">
                <a:sym typeface="Wingdings" pitchFamily="2" charset="2"/>
              </a:rPr>
              <a:t> </a:t>
            </a:r>
            <a:endParaRPr lang="en-US" b="1" i="1" u="sng"/>
          </a:p>
        </p:txBody>
      </p:sp>
      <p:pic>
        <p:nvPicPr>
          <p:cNvPr id="28679" name="Picture 7" descr="E:\Letters\money_0801.jpg"/>
          <p:cNvPicPr>
            <a:picLocks noChangeAspect="1" noChangeArrowheads="1"/>
          </p:cNvPicPr>
          <p:nvPr/>
        </p:nvPicPr>
        <p:blipFill>
          <a:blip r:embed="rId2" cstate="print"/>
          <a:srcRect/>
          <a:stretch>
            <a:fillRect/>
          </a:stretch>
        </p:blipFill>
        <p:spPr bwMode="auto">
          <a:xfrm>
            <a:off x="4114800" y="1600200"/>
            <a:ext cx="4724400" cy="3581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additive="base">
                                        <p:cTn id="7" dur="500" fill="hold"/>
                                        <p:tgtEl>
                                          <p:spTgt spid="28674"/>
                                        </p:tgtEl>
                                        <p:attrNameLst>
                                          <p:attrName>ppt_x</p:attrName>
                                        </p:attrNameLst>
                                      </p:cBhvr>
                                      <p:tavLst>
                                        <p:tav tm="0">
                                          <p:val>
                                            <p:strVal val="0-#ppt_w/2"/>
                                          </p:val>
                                        </p:tav>
                                        <p:tav tm="100000">
                                          <p:val>
                                            <p:strVal val="#ppt_x"/>
                                          </p:val>
                                        </p:tav>
                                      </p:tavLst>
                                    </p:anim>
                                    <p:anim calcmode="lin" valueType="num">
                                      <p:cBhvr additive="base">
                                        <p:cTn id="8" dur="500" fill="hold"/>
                                        <p:tgtEl>
                                          <p:spTgt spid="286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675"/>
                                        </p:tgtEl>
                                        <p:attrNameLst>
                                          <p:attrName>style.visibility</p:attrName>
                                        </p:attrNameLst>
                                      </p:cBhvr>
                                      <p:to>
                                        <p:strVal val="visible"/>
                                      </p:to>
                                    </p:set>
                                    <p:anim calcmode="lin" valueType="num">
                                      <p:cBhvr additive="base">
                                        <p:cTn id="13" dur="500" fill="hold"/>
                                        <p:tgtEl>
                                          <p:spTgt spid="28675"/>
                                        </p:tgtEl>
                                        <p:attrNameLst>
                                          <p:attrName>ppt_x</p:attrName>
                                        </p:attrNameLst>
                                      </p:cBhvr>
                                      <p:tavLst>
                                        <p:tav tm="0">
                                          <p:val>
                                            <p:strVal val="0-#ppt_w/2"/>
                                          </p:val>
                                        </p:tav>
                                        <p:tav tm="100000">
                                          <p:val>
                                            <p:strVal val="#ppt_x"/>
                                          </p:val>
                                        </p:tav>
                                      </p:tavLst>
                                    </p:anim>
                                    <p:anim calcmode="lin" valueType="num">
                                      <p:cBhvr additive="base">
                                        <p:cTn id="14" dur="500" fill="hold"/>
                                        <p:tgtEl>
                                          <p:spTgt spid="2867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676"/>
                                        </p:tgtEl>
                                        <p:attrNameLst>
                                          <p:attrName>style.visibility</p:attrName>
                                        </p:attrNameLst>
                                      </p:cBhvr>
                                      <p:to>
                                        <p:strVal val="visible"/>
                                      </p:to>
                                    </p:set>
                                    <p:anim calcmode="lin" valueType="num">
                                      <p:cBhvr additive="base">
                                        <p:cTn id="19" dur="500" fill="hold"/>
                                        <p:tgtEl>
                                          <p:spTgt spid="28676"/>
                                        </p:tgtEl>
                                        <p:attrNameLst>
                                          <p:attrName>ppt_x</p:attrName>
                                        </p:attrNameLst>
                                      </p:cBhvr>
                                      <p:tavLst>
                                        <p:tav tm="0">
                                          <p:val>
                                            <p:strVal val="0-#ppt_w/2"/>
                                          </p:val>
                                        </p:tav>
                                        <p:tav tm="100000">
                                          <p:val>
                                            <p:strVal val="#ppt_x"/>
                                          </p:val>
                                        </p:tav>
                                      </p:tavLst>
                                    </p:anim>
                                    <p:anim calcmode="lin" valueType="num">
                                      <p:cBhvr additive="base">
                                        <p:cTn id="20" dur="500" fill="hold"/>
                                        <p:tgtEl>
                                          <p:spTgt spid="2867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8679"/>
                                        </p:tgtEl>
                                        <p:attrNameLst>
                                          <p:attrName>style.visibility</p:attrName>
                                        </p:attrNameLst>
                                      </p:cBhvr>
                                      <p:to>
                                        <p:strVal val="visible"/>
                                      </p:to>
                                    </p:set>
                                    <p:anim calcmode="lin" valueType="num">
                                      <p:cBhvr additive="base">
                                        <p:cTn id="25" dur="500" fill="hold"/>
                                        <p:tgtEl>
                                          <p:spTgt spid="28679"/>
                                        </p:tgtEl>
                                        <p:attrNameLst>
                                          <p:attrName>ppt_x</p:attrName>
                                        </p:attrNameLst>
                                      </p:cBhvr>
                                      <p:tavLst>
                                        <p:tav tm="0">
                                          <p:val>
                                            <p:strVal val="0-#ppt_w/2"/>
                                          </p:val>
                                        </p:tav>
                                        <p:tav tm="100000">
                                          <p:val>
                                            <p:strVal val="#ppt_x"/>
                                          </p:val>
                                        </p:tav>
                                      </p:tavLst>
                                    </p:anim>
                                    <p:anim calcmode="lin" valueType="num">
                                      <p:cBhvr additive="base">
                                        <p:cTn id="26" dur="500" fill="hold"/>
                                        <p:tgtEl>
                                          <p:spTgt spid="2867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8677"/>
                                        </p:tgtEl>
                                        <p:attrNameLst>
                                          <p:attrName>style.visibility</p:attrName>
                                        </p:attrNameLst>
                                      </p:cBhvr>
                                      <p:to>
                                        <p:strVal val="visible"/>
                                      </p:to>
                                    </p:set>
                                    <p:anim calcmode="lin" valueType="num">
                                      <p:cBhvr additive="base">
                                        <p:cTn id="31" dur="500" fill="hold"/>
                                        <p:tgtEl>
                                          <p:spTgt spid="28677"/>
                                        </p:tgtEl>
                                        <p:attrNameLst>
                                          <p:attrName>ppt_x</p:attrName>
                                        </p:attrNameLst>
                                      </p:cBhvr>
                                      <p:tavLst>
                                        <p:tav tm="0">
                                          <p:val>
                                            <p:strVal val="0-#ppt_w/2"/>
                                          </p:val>
                                        </p:tav>
                                        <p:tav tm="100000">
                                          <p:val>
                                            <p:strVal val="#ppt_x"/>
                                          </p:val>
                                        </p:tav>
                                      </p:tavLst>
                                    </p:anim>
                                    <p:anim calcmode="lin" valueType="num">
                                      <p:cBhvr additive="base">
                                        <p:cTn id="32" dur="500" fill="hold"/>
                                        <p:tgtEl>
                                          <p:spTgt spid="2867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8678"/>
                                        </p:tgtEl>
                                        <p:attrNameLst>
                                          <p:attrName>style.visibility</p:attrName>
                                        </p:attrNameLst>
                                      </p:cBhvr>
                                      <p:to>
                                        <p:strVal val="visible"/>
                                      </p:to>
                                    </p:set>
                                    <p:anim calcmode="lin" valueType="num">
                                      <p:cBhvr additive="base">
                                        <p:cTn id="37" dur="500" fill="hold"/>
                                        <p:tgtEl>
                                          <p:spTgt spid="28678"/>
                                        </p:tgtEl>
                                        <p:attrNameLst>
                                          <p:attrName>ppt_x</p:attrName>
                                        </p:attrNameLst>
                                      </p:cBhvr>
                                      <p:tavLst>
                                        <p:tav tm="0">
                                          <p:val>
                                            <p:strVal val="0-#ppt_w/2"/>
                                          </p:val>
                                        </p:tav>
                                        <p:tav tm="100000">
                                          <p:val>
                                            <p:strVal val="#ppt_x"/>
                                          </p:val>
                                        </p:tav>
                                      </p:tavLst>
                                    </p:anim>
                                    <p:anim calcmode="lin" valueType="num">
                                      <p:cBhvr additive="base">
                                        <p:cTn id="38" dur="500" fill="hold"/>
                                        <p:tgtEl>
                                          <p:spTgt spid="286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5" grpId="0" autoUpdateAnimBg="0"/>
      <p:bldP spid="28676" grpId="0" autoUpdateAnimBg="0"/>
      <p:bldP spid="28677" grpId="0" animBg="1"/>
      <p:bldP spid="28678"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0" y="0"/>
            <a:ext cx="8839200" cy="1006475"/>
          </a:xfrm>
          <a:prstGeom prst="rect">
            <a:avLst/>
          </a:prstGeom>
          <a:noFill/>
          <a:ln w="9525">
            <a:noFill/>
            <a:miter lim="800000"/>
            <a:headEnd/>
            <a:tailEnd/>
          </a:ln>
          <a:effectLst/>
        </p:spPr>
        <p:txBody>
          <a:bodyPr>
            <a:spAutoFit/>
          </a:bodyPr>
          <a:lstStyle/>
          <a:p>
            <a:pPr algn="ctr">
              <a:spcBef>
                <a:spcPct val="50000"/>
              </a:spcBef>
            </a:pPr>
            <a:r>
              <a:rPr lang="en-US" sz="6000" b="1" i="1" u="sng">
                <a:latin typeface="Matura MT Script Capitals" pitchFamily="66" charset="0"/>
              </a:rPr>
              <a:t>The Berlin Airlift</a:t>
            </a:r>
          </a:p>
        </p:txBody>
      </p:sp>
      <p:sp>
        <p:nvSpPr>
          <p:cNvPr id="6148" name="Text Box 4"/>
          <p:cNvSpPr txBox="1">
            <a:spLocks noChangeArrowheads="1"/>
          </p:cNvSpPr>
          <p:nvPr/>
        </p:nvSpPr>
        <p:spPr bwMode="auto">
          <a:xfrm>
            <a:off x="152400" y="1143000"/>
            <a:ext cx="4419600" cy="2817813"/>
          </a:xfrm>
          <a:prstGeom prst="rect">
            <a:avLst/>
          </a:prstGeom>
          <a:noFill/>
          <a:ln w="9525">
            <a:noFill/>
            <a:miter lim="800000"/>
            <a:headEnd/>
            <a:tailEnd/>
          </a:ln>
          <a:effectLst/>
        </p:spPr>
        <p:txBody>
          <a:bodyPr>
            <a:spAutoFit/>
          </a:bodyPr>
          <a:lstStyle/>
          <a:p>
            <a:pPr algn="ctr">
              <a:spcBef>
                <a:spcPct val="50000"/>
              </a:spcBef>
            </a:pPr>
            <a:r>
              <a:rPr lang="en-US" sz="2100" u="sng"/>
              <a:t>Truman’s response to the Soviet Blockade of West Berlin??</a:t>
            </a:r>
          </a:p>
          <a:p>
            <a:pPr algn="ctr">
              <a:spcBef>
                <a:spcPct val="50000"/>
              </a:spcBef>
            </a:pPr>
            <a:r>
              <a:rPr lang="en-US" sz="2100" b="1" i="1"/>
              <a:t>**Berlin Airlift</a:t>
            </a:r>
            <a:r>
              <a:rPr lang="en-US" sz="2100" b="1" i="1">
                <a:sym typeface="Wingdings" pitchFamily="2" charset="2"/>
              </a:rPr>
              <a:t>  for 11 months, cargo planes supplied Berliners with food, medicine, and coal by flying over Russian troops and dropping supplies to the ground with parachutes.  </a:t>
            </a:r>
            <a:endParaRPr lang="en-US" sz="2100" b="1" i="1"/>
          </a:p>
        </p:txBody>
      </p:sp>
      <p:sp>
        <p:nvSpPr>
          <p:cNvPr id="6150" name="Text Box 6"/>
          <p:cNvSpPr txBox="1">
            <a:spLocks noChangeArrowheads="1"/>
          </p:cNvSpPr>
          <p:nvPr/>
        </p:nvSpPr>
        <p:spPr bwMode="auto">
          <a:xfrm>
            <a:off x="0" y="4267200"/>
            <a:ext cx="4800600" cy="1681163"/>
          </a:xfrm>
          <a:prstGeom prst="rect">
            <a:avLst/>
          </a:prstGeom>
          <a:noFill/>
          <a:ln w="9525">
            <a:noFill/>
            <a:miter lim="800000"/>
            <a:headEnd/>
            <a:tailEnd/>
          </a:ln>
          <a:effectLst/>
        </p:spPr>
        <p:txBody>
          <a:bodyPr>
            <a:spAutoFit/>
          </a:bodyPr>
          <a:lstStyle/>
          <a:p>
            <a:pPr algn="ctr">
              <a:spcBef>
                <a:spcPct val="50000"/>
              </a:spcBef>
            </a:pPr>
            <a:endParaRPr lang="en-US" sz="1900"/>
          </a:p>
          <a:p>
            <a:pPr algn="ctr">
              <a:spcBef>
                <a:spcPct val="50000"/>
              </a:spcBef>
            </a:pPr>
            <a:r>
              <a:rPr lang="en-US" sz="1900" b="1" i="1"/>
              <a:t>**The Berlin Airlift was important because it provided humanitarian aid to West Germans and showed a strong U.S. stance against communist aggression!</a:t>
            </a:r>
          </a:p>
        </p:txBody>
      </p:sp>
      <p:pic>
        <p:nvPicPr>
          <p:cNvPr id="6155" name="Picture 11" descr="E:\Letters\BerlinAirlift4.jpg"/>
          <p:cNvPicPr>
            <a:picLocks noChangeAspect="1" noChangeArrowheads="1"/>
          </p:cNvPicPr>
          <p:nvPr/>
        </p:nvPicPr>
        <p:blipFill>
          <a:blip r:embed="rId2" cstate="print"/>
          <a:srcRect/>
          <a:stretch>
            <a:fillRect/>
          </a:stretch>
        </p:blipFill>
        <p:spPr bwMode="auto">
          <a:xfrm>
            <a:off x="4724400" y="914400"/>
            <a:ext cx="4133850" cy="5562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0-#ppt_w/2"/>
                                          </p:val>
                                        </p:tav>
                                        <p:tav tm="100000">
                                          <p:val>
                                            <p:strVal val="#ppt_x"/>
                                          </p:val>
                                        </p:tav>
                                      </p:tavLst>
                                    </p:anim>
                                    <p:anim calcmode="lin" valueType="num">
                                      <p:cBhvr additive="base">
                                        <p:cTn id="8" dur="500" fill="hold"/>
                                        <p:tgtEl>
                                          <p:spTgt spid="614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155"/>
                                        </p:tgtEl>
                                        <p:attrNameLst>
                                          <p:attrName>style.visibility</p:attrName>
                                        </p:attrNameLst>
                                      </p:cBhvr>
                                      <p:to>
                                        <p:strVal val="visible"/>
                                      </p:to>
                                    </p:set>
                                    <p:anim calcmode="lin" valueType="num">
                                      <p:cBhvr additive="base">
                                        <p:cTn id="13" dur="500" fill="hold"/>
                                        <p:tgtEl>
                                          <p:spTgt spid="6155"/>
                                        </p:tgtEl>
                                        <p:attrNameLst>
                                          <p:attrName>ppt_x</p:attrName>
                                        </p:attrNameLst>
                                      </p:cBhvr>
                                      <p:tavLst>
                                        <p:tav tm="0">
                                          <p:val>
                                            <p:strVal val="0-#ppt_w/2"/>
                                          </p:val>
                                        </p:tav>
                                        <p:tav tm="100000">
                                          <p:val>
                                            <p:strVal val="#ppt_x"/>
                                          </p:val>
                                        </p:tav>
                                      </p:tavLst>
                                    </p:anim>
                                    <p:anim calcmode="lin" valueType="num">
                                      <p:cBhvr additive="base">
                                        <p:cTn id="14" dur="500" fill="hold"/>
                                        <p:tgtEl>
                                          <p:spTgt spid="615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148"/>
                                        </p:tgtEl>
                                        <p:attrNameLst>
                                          <p:attrName>style.visibility</p:attrName>
                                        </p:attrNameLst>
                                      </p:cBhvr>
                                      <p:to>
                                        <p:strVal val="visible"/>
                                      </p:to>
                                    </p:set>
                                    <p:anim calcmode="lin" valueType="num">
                                      <p:cBhvr additive="base">
                                        <p:cTn id="19" dur="500" fill="hold"/>
                                        <p:tgtEl>
                                          <p:spTgt spid="6148"/>
                                        </p:tgtEl>
                                        <p:attrNameLst>
                                          <p:attrName>ppt_x</p:attrName>
                                        </p:attrNameLst>
                                      </p:cBhvr>
                                      <p:tavLst>
                                        <p:tav tm="0">
                                          <p:val>
                                            <p:strVal val="0-#ppt_w/2"/>
                                          </p:val>
                                        </p:tav>
                                        <p:tav tm="100000">
                                          <p:val>
                                            <p:strVal val="#ppt_x"/>
                                          </p:val>
                                        </p:tav>
                                      </p:tavLst>
                                    </p:anim>
                                    <p:anim calcmode="lin" valueType="num">
                                      <p:cBhvr additive="base">
                                        <p:cTn id="20" dur="500" fill="hold"/>
                                        <p:tgtEl>
                                          <p:spTgt spid="614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150"/>
                                        </p:tgtEl>
                                        <p:attrNameLst>
                                          <p:attrName>style.visibility</p:attrName>
                                        </p:attrNameLst>
                                      </p:cBhvr>
                                      <p:to>
                                        <p:strVal val="visible"/>
                                      </p:to>
                                    </p:set>
                                    <p:anim calcmode="lin" valueType="num">
                                      <p:cBhvr additive="base">
                                        <p:cTn id="25" dur="500" fill="hold"/>
                                        <p:tgtEl>
                                          <p:spTgt spid="6150"/>
                                        </p:tgtEl>
                                        <p:attrNameLst>
                                          <p:attrName>ppt_x</p:attrName>
                                        </p:attrNameLst>
                                      </p:cBhvr>
                                      <p:tavLst>
                                        <p:tav tm="0">
                                          <p:val>
                                            <p:strVal val="0-#ppt_w/2"/>
                                          </p:val>
                                        </p:tav>
                                        <p:tav tm="100000">
                                          <p:val>
                                            <p:strVal val="#ppt_x"/>
                                          </p:val>
                                        </p:tav>
                                      </p:tavLst>
                                    </p:anim>
                                    <p:anim calcmode="lin" valueType="num">
                                      <p:cBhvr additive="base">
                                        <p:cTn id="26" dur="500" fill="hold"/>
                                        <p:tgtEl>
                                          <p:spTgt spid="61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48" grpId="0" autoUpdateAnimBg="0"/>
      <p:bldP spid="6150"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42" name="Text Box 1026"/>
          <p:cNvSpPr txBox="1">
            <a:spLocks noChangeArrowheads="1"/>
          </p:cNvSpPr>
          <p:nvPr/>
        </p:nvSpPr>
        <p:spPr bwMode="auto">
          <a:xfrm>
            <a:off x="228600" y="304800"/>
            <a:ext cx="8686800" cy="579438"/>
          </a:xfrm>
          <a:prstGeom prst="rect">
            <a:avLst/>
          </a:prstGeom>
          <a:noFill/>
          <a:ln w="9525">
            <a:noFill/>
            <a:miter lim="800000"/>
            <a:headEnd/>
            <a:tailEnd/>
          </a:ln>
          <a:effectLst/>
        </p:spPr>
        <p:txBody>
          <a:bodyPr>
            <a:spAutoFit/>
          </a:bodyPr>
          <a:lstStyle/>
          <a:p>
            <a:pPr>
              <a:spcBef>
                <a:spcPct val="50000"/>
              </a:spcBef>
            </a:pPr>
            <a:r>
              <a:rPr lang="en-US" sz="3200" b="1" i="1">
                <a:latin typeface="Matura MT Script Capitals" pitchFamily="66" charset="0"/>
              </a:rPr>
              <a:t>       </a:t>
            </a:r>
            <a:r>
              <a:rPr lang="en-US" sz="3200" b="1" i="1" u="sng">
                <a:latin typeface="Matura MT Script Capitals" pitchFamily="66" charset="0"/>
              </a:rPr>
              <a:t>The Fallout of the Berlin Airlift</a:t>
            </a:r>
          </a:p>
        </p:txBody>
      </p:sp>
      <p:sp>
        <p:nvSpPr>
          <p:cNvPr id="10243" name="Text Box 1027"/>
          <p:cNvSpPr txBox="1">
            <a:spLocks noChangeArrowheads="1"/>
          </p:cNvSpPr>
          <p:nvPr/>
        </p:nvSpPr>
        <p:spPr bwMode="auto">
          <a:xfrm>
            <a:off x="228600" y="990600"/>
            <a:ext cx="8534400" cy="822325"/>
          </a:xfrm>
          <a:prstGeom prst="rect">
            <a:avLst/>
          </a:prstGeom>
          <a:noFill/>
          <a:ln w="9525">
            <a:noFill/>
            <a:miter lim="800000"/>
            <a:headEnd/>
            <a:tailEnd/>
          </a:ln>
          <a:effectLst/>
        </p:spPr>
        <p:txBody>
          <a:bodyPr>
            <a:spAutoFit/>
          </a:bodyPr>
          <a:lstStyle/>
          <a:p>
            <a:pPr algn="ctr">
              <a:spcBef>
                <a:spcPct val="50000"/>
              </a:spcBef>
            </a:pPr>
            <a:r>
              <a:rPr lang="en-US"/>
              <a:t>With the threat of war still very present the American and Soviet Governments set up military alliances in Europe.</a:t>
            </a:r>
          </a:p>
        </p:txBody>
      </p:sp>
      <p:sp>
        <p:nvSpPr>
          <p:cNvPr id="10244" name="Text Box 1028"/>
          <p:cNvSpPr txBox="1">
            <a:spLocks noChangeArrowheads="1"/>
          </p:cNvSpPr>
          <p:nvPr/>
        </p:nvSpPr>
        <p:spPr bwMode="auto">
          <a:xfrm>
            <a:off x="0" y="2057400"/>
            <a:ext cx="4038600" cy="3270250"/>
          </a:xfrm>
          <a:prstGeom prst="rect">
            <a:avLst/>
          </a:prstGeom>
          <a:noFill/>
          <a:ln w="9525">
            <a:noFill/>
            <a:miter lim="800000"/>
            <a:headEnd/>
            <a:tailEnd/>
          </a:ln>
          <a:effectLst/>
        </p:spPr>
        <p:txBody>
          <a:bodyPr>
            <a:spAutoFit/>
          </a:bodyPr>
          <a:lstStyle/>
          <a:p>
            <a:pPr>
              <a:spcBef>
                <a:spcPct val="50000"/>
              </a:spcBef>
            </a:pPr>
            <a:r>
              <a:rPr lang="en-US" sz="1900" b="1" i="1" u="sng"/>
              <a:t>**NATO (North Atlantic Treaty Organization)</a:t>
            </a:r>
            <a:r>
              <a:rPr lang="en-US" sz="1900" b="1" i="1" u="sng">
                <a:sym typeface="Wingdings" pitchFamily="2" charset="2"/>
              </a:rPr>
              <a:t>  a mutual defense system for Western Europe.  Member nations agreed to come to the aid of any member who was attacked.</a:t>
            </a:r>
          </a:p>
          <a:p>
            <a:pPr algn="ctr">
              <a:spcBef>
                <a:spcPct val="50000"/>
              </a:spcBef>
            </a:pPr>
            <a:r>
              <a:rPr lang="en-US" sz="1900"/>
              <a:t>Joseph Stalin’s response to this alliance against Communism????</a:t>
            </a:r>
          </a:p>
          <a:p>
            <a:pPr algn="ctr">
              <a:spcBef>
                <a:spcPct val="50000"/>
              </a:spcBef>
            </a:pPr>
            <a:r>
              <a:rPr lang="en-US" sz="1900" b="1" i="1" u="sng"/>
              <a:t>**Warsaw Pact</a:t>
            </a:r>
            <a:r>
              <a:rPr lang="en-US" sz="1900" b="1" i="1" u="sng">
                <a:sym typeface="Wingdings" pitchFamily="2" charset="2"/>
              </a:rPr>
              <a:t>  A military alliance of the communist nations of Eastern Europe.</a:t>
            </a:r>
          </a:p>
        </p:txBody>
      </p:sp>
      <p:sp>
        <p:nvSpPr>
          <p:cNvPr id="10245" name="Rectangle 1029"/>
          <p:cNvSpPr>
            <a:spLocks noChangeArrowheads="1"/>
          </p:cNvSpPr>
          <p:nvPr/>
        </p:nvSpPr>
        <p:spPr bwMode="auto">
          <a:xfrm>
            <a:off x="247650" y="1846263"/>
            <a:ext cx="9144000" cy="0"/>
          </a:xfrm>
          <a:prstGeom prst="rect">
            <a:avLst/>
          </a:prstGeom>
          <a:noFill/>
          <a:ln w="9525">
            <a:noFill/>
            <a:miter lim="800000"/>
            <a:headEnd/>
            <a:tailEnd/>
          </a:ln>
          <a:effectLst/>
        </p:spPr>
        <p:txBody>
          <a:bodyPr>
            <a:spAutoFit/>
          </a:bodyPr>
          <a:lstStyle/>
          <a:p>
            <a:endParaRPr lang="en-US"/>
          </a:p>
        </p:txBody>
      </p:sp>
      <p:pic>
        <p:nvPicPr>
          <p:cNvPr id="10248" name="Picture 1032" descr="E:\Letters\Truman-Stalin-Kasten.jpg"/>
          <p:cNvPicPr>
            <a:picLocks noChangeAspect="1" noChangeArrowheads="1"/>
          </p:cNvPicPr>
          <p:nvPr/>
        </p:nvPicPr>
        <p:blipFill>
          <a:blip r:embed="rId2" cstate="print"/>
          <a:srcRect/>
          <a:stretch>
            <a:fillRect/>
          </a:stretch>
        </p:blipFill>
        <p:spPr bwMode="auto">
          <a:xfrm>
            <a:off x="4267200" y="1828800"/>
            <a:ext cx="4648200" cy="4800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500" fill="hold"/>
                                        <p:tgtEl>
                                          <p:spTgt spid="10242"/>
                                        </p:tgtEl>
                                        <p:attrNameLst>
                                          <p:attrName>ppt_x</p:attrName>
                                        </p:attrNameLst>
                                      </p:cBhvr>
                                      <p:tavLst>
                                        <p:tav tm="0">
                                          <p:val>
                                            <p:strVal val="0-#ppt_w/2"/>
                                          </p:val>
                                        </p:tav>
                                        <p:tav tm="100000">
                                          <p:val>
                                            <p:strVal val="#ppt_x"/>
                                          </p:val>
                                        </p:tav>
                                      </p:tavLst>
                                    </p:anim>
                                    <p:anim calcmode="lin" valueType="num">
                                      <p:cBhvr additive="base">
                                        <p:cTn id="8" dur="500" fill="hold"/>
                                        <p:tgtEl>
                                          <p:spTgt spid="1024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gtEl>
                                        <p:attrNameLst>
                                          <p:attrName>style.visibility</p:attrName>
                                        </p:attrNameLst>
                                      </p:cBhvr>
                                      <p:to>
                                        <p:strVal val="visible"/>
                                      </p:to>
                                    </p:set>
                                    <p:anim calcmode="lin" valueType="num">
                                      <p:cBhvr additive="base">
                                        <p:cTn id="13" dur="500" fill="hold"/>
                                        <p:tgtEl>
                                          <p:spTgt spid="10243"/>
                                        </p:tgtEl>
                                        <p:attrNameLst>
                                          <p:attrName>ppt_x</p:attrName>
                                        </p:attrNameLst>
                                      </p:cBhvr>
                                      <p:tavLst>
                                        <p:tav tm="0">
                                          <p:val>
                                            <p:strVal val="0-#ppt_w/2"/>
                                          </p:val>
                                        </p:tav>
                                        <p:tav tm="100000">
                                          <p:val>
                                            <p:strVal val="#ppt_x"/>
                                          </p:val>
                                        </p:tav>
                                      </p:tavLst>
                                    </p:anim>
                                    <p:anim calcmode="lin" valueType="num">
                                      <p:cBhvr additive="base">
                                        <p:cTn id="14" dur="500" fill="hold"/>
                                        <p:tgtEl>
                                          <p:spTgt spid="1024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4"/>
                                        </p:tgtEl>
                                        <p:attrNameLst>
                                          <p:attrName>style.visibility</p:attrName>
                                        </p:attrNameLst>
                                      </p:cBhvr>
                                      <p:to>
                                        <p:strVal val="visible"/>
                                      </p:to>
                                    </p:set>
                                    <p:anim calcmode="lin" valueType="num">
                                      <p:cBhvr additive="base">
                                        <p:cTn id="19" dur="500" fill="hold"/>
                                        <p:tgtEl>
                                          <p:spTgt spid="10244"/>
                                        </p:tgtEl>
                                        <p:attrNameLst>
                                          <p:attrName>ppt_x</p:attrName>
                                        </p:attrNameLst>
                                      </p:cBhvr>
                                      <p:tavLst>
                                        <p:tav tm="0">
                                          <p:val>
                                            <p:strVal val="0-#ppt_w/2"/>
                                          </p:val>
                                        </p:tav>
                                        <p:tav tm="100000">
                                          <p:val>
                                            <p:strVal val="#ppt_x"/>
                                          </p:val>
                                        </p:tav>
                                      </p:tavLst>
                                    </p:anim>
                                    <p:anim calcmode="lin" valueType="num">
                                      <p:cBhvr additive="base">
                                        <p:cTn id="20" dur="500" fill="hold"/>
                                        <p:tgtEl>
                                          <p:spTgt spid="102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utoUpdateAnimBg="0"/>
      <p:bldP spid="10243" grpId="0" autoUpdateAnimBg="0"/>
      <p:bldP spid="10244"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0" y="0"/>
            <a:ext cx="8915400" cy="701675"/>
          </a:xfrm>
          <a:prstGeom prst="rect">
            <a:avLst/>
          </a:prstGeom>
          <a:noFill/>
          <a:ln w="9525">
            <a:noFill/>
            <a:miter lim="800000"/>
            <a:headEnd/>
            <a:tailEnd/>
          </a:ln>
          <a:effectLst/>
        </p:spPr>
        <p:txBody>
          <a:bodyPr>
            <a:spAutoFit/>
          </a:bodyPr>
          <a:lstStyle/>
          <a:p>
            <a:pPr algn="ctr">
              <a:spcBef>
                <a:spcPct val="50000"/>
              </a:spcBef>
            </a:pPr>
            <a:r>
              <a:rPr lang="en-US" sz="4000" b="1" i="1" u="sng">
                <a:latin typeface="Matura MT Script Capitals" pitchFamily="66" charset="0"/>
              </a:rPr>
              <a:t>The Cold War Spreads to Asia</a:t>
            </a:r>
          </a:p>
        </p:txBody>
      </p:sp>
      <p:sp>
        <p:nvSpPr>
          <p:cNvPr id="8195" name="Text Box 3"/>
          <p:cNvSpPr txBox="1">
            <a:spLocks noChangeArrowheads="1"/>
          </p:cNvSpPr>
          <p:nvPr/>
        </p:nvSpPr>
        <p:spPr bwMode="auto">
          <a:xfrm>
            <a:off x="0" y="685800"/>
            <a:ext cx="8534400" cy="1311275"/>
          </a:xfrm>
          <a:prstGeom prst="rect">
            <a:avLst/>
          </a:prstGeom>
          <a:noFill/>
          <a:ln w="9525">
            <a:noFill/>
            <a:miter lim="800000"/>
            <a:headEnd/>
            <a:tailEnd/>
          </a:ln>
          <a:effectLst/>
        </p:spPr>
        <p:txBody>
          <a:bodyPr>
            <a:spAutoFit/>
          </a:bodyPr>
          <a:lstStyle/>
          <a:p>
            <a:pPr algn="ctr">
              <a:spcBef>
                <a:spcPct val="50000"/>
              </a:spcBef>
            </a:pPr>
            <a:r>
              <a:rPr lang="en-US" sz="2000"/>
              <a:t>In early 1950 the People’s Republic of China (a communist nation) signed a treaty of friendship and alliance with the Soviet Union.  </a:t>
            </a:r>
            <a:r>
              <a:rPr lang="en-US" sz="2000" b="1" i="1" u="sng"/>
              <a:t>**China’s Communist Leader, Moa Zedong, became a leading spokesman for communism and Joseph Stalin. </a:t>
            </a:r>
          </a:p>
        </p:txBody>
      </p:sp>
      <p:sp>
        <p:nvSpPr>
          <p:cNvPr id="8196" name="AutoShape 4"/>
          <p:cNvSpPr>
            <a:spLocks noChangeArrowheads="1"/>
          </p:cNvSpPr>
          <p:nvPr/>
        </p:nvSpPr>
        <p:spPr bwMode="auto">
          <a:xfrm>
            <a:off x="1219200" y="1828800"/>
            <a:ext cx="1371600" cy="1600200"/>
          </a:xfrm>
          <a:prstGeom prst="downArrow">
            <a:avLst>
              <a:gd name="adj1" fmla="val 50000"/>
              <a:gd name="adj2" fmla="val 29167"/>
            </a:avLst>
          </a:prstGeom>
          <a:solidFill>
            <a:schemeClr val="accent1"/>
          </a:solidFill>
          <a:ln w="9525">
            <a:solidFill>
              <a:schemeClr val="tx1"/>
            </a:solidFill>
            <a:miter lim="800000"/>
            <a:headEnd/>
            <a:tailEnd/>
          </a:ln>
          <a:effectLst/>
        </p:spPr>
        <p:txBody>
          <a:bodyPr wrap="none" anchor="ctr"/>
          <a:lstStyle/>
          <a:p>
            <a:endParaRPr lang="en-US"/>
          </a:p>
        </p:txBody>
      </p:sp>
      <p:sp>
        <p:nvSpPr>
          <p:cNvPr id="8197" name="Text Box 5"/>
          <p:cNvSpPr txBox="1">
            <a:spLocks noChangeArrowheads="1"/>
          </p:cNvSpPr>
          <p:nvPr/>
        </p:nvSpPr>
        <p:spPr bwMode="auto">
          <a:xfrm>
            <a:off x="0" y="3751263"/>
            <a:ext cx="3276600" cy="3106737"/>
          </a:xfrm>
          <a:prstGeom prst="rect">
            <a:avLst/>
          </a:prstGeom>
          <a:noFill/>
          <a:ln w="9525">
            <a:noFill/>
            <a:miter lim="800000"/>
            <a:headEnd/>
            <a:tailEnd/>
          </a:ln>
          <a:effectLst/>
        </p:spPr>
        <p:txBody>
          <a:bodyPr>
            <a:spAutoFit/>
          </a:bodyPr>
          <a:lstStyle/>
          <a:p>
            <a:pPr algn="ctr">
              <a:spcBef>
                <a:spcPct val="50000"/>
              </a:spcBef>
            </a:pPr>
            <a:r>
              <a:rPr lang="en-US" sz="2200" b="1"/>
              <a:t>-Once the United States lost China as its main ally in Asia it began to pump billions of dollars into Japan’s economy.  The U.S saw Japan as its key to defending Asia from the spread of communism.</a:t>
            </a:r>
          </a:p>
        </p:txBody>
      </p:sp>
      <p:sp>
        <p:nvSpPr>
          <p:cNvPr id="8198" name="AutoShape 6"/>
          <p:cNvSpPr>
            <a:spLocks noChangeArrowheads="1"/>
          </p:cNvSpPr>
          <p:nvPr/>
        </p:nvSpPr>
        <p:spPr bwMode="auto">
          <a:xfrm>
            <a:off x="3200400" y="4876800"/>
            <a:ext cx="2057400" cy="1447800"/>
          </a:xfrm>
          <a:prstGeom prst="rightArrow">
            <a:avLst>
              <a:gd name="adj1" fmla="val 50000"/>
              <a:gd name="adj2" fmla="val 35526"/>
            </a:avLst>
          </a:prstGeom>
          <a:solidFill>
            <a:schemeClr val="accent1"/>
          </a:solidFill>
          <a:ln w="9525">
            <a:solidFill>
              <a:schemeClr val="tx1"/>
            </a:solidFill>
            <a:miter lim="800000"/>
            <a:headEnd/>
            <a:tailEnd/>
          </a:ln>
          <a:effectLst/>
        </p:spPr>
        <p:txBody>
          <a:bodyPr wrap="none" anchor="ctr"/>
          <a:lstStyle/>
          <a:p>
            <a:endParaRPr lang="en-US"/>
          </a:p>
        </p:txBody>
      </p:sp>
      <p:sp>
        <p:nvSpPr>
          <p:cNvPr id="8199" name="Text Box 7"/>
          <p:cNvSpPr txBox="1">
            <a:spLocks noChangeArrowheads="1"/>
          </p:cNvSpPr>
          <p:nvPr/>
        </p:nvSpPr>
        <p:spPr bwMode="auto">
          <a:xfrm>
            <a:off x="5334000" y="5091113"/>
            <a:ext cx="3581400" cy="1766887"/>
          </a:xfrm>
          <a:prstGeom prst="rect">
            <a:avLst/>
          </a:prstGeom>
          <a:noFill/>
          <a:ln w="9525">
            <a:noFill/>
            <a:miter lim="800000"/>
            <a:headEnd/>
            <a:tailEnd/>
          </a:ln>
          <a:effectLst/>
        </p:spPr>
        <p:txBody>
          <a:bodyPr>
            <a:spAutoFit/>
          </a:bodyPr>
          <a:lstStyle/>
          <a:p>
            <a:pPr algn="ctr">
              <a:spcBef>
                <a:spcPct val="50000"/>
              </a:spcBef>
            </a:pPr>
            <a:r>
              <a:rPr lang="en-US" sz="2200"/>
              <a:t>The Second Showdown between the Soviet Union and the U.S. would play out on a tiny Pacific peninsular in Asia……..KOREA!</a:t>
            </a:r>
          </a:p>
        </p:txBody>
      </p:sp>
      <p:pic>
        <p:nvPicPr>
          <p:cNvPr id="8215" name="Picture 23" descr="E:\Letters\Mao%20Zedong.jpg"/>
          <p:cNvPicPr>
            <a:picLocks noChangeAspect="1" noChangeArrowheads="1"/>
          </p:cNvPicPr>
          <p:nvPr/>
        </p:nvPicPr>
        <p:blipFill>
          <a:blip r:embed="rId2" cstate="print"/>
          <a:srcRect/>
          <a:stretch>
            <a:fillRect/>
          </a:stretch>
        </p:blipFill>
        <p:spPr bwMode="auto">
          <a:xfrm>
            <a:off x="5715000" y="1752600"/>
            <a:ext cx="3057525" cy="3276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0-#ppt_w/2"/>
                                          </p:val>
                                        </p:tav>
                                        <p:tav tm="100000">
                                          <p:val>
                                            <p:strVal val="#ppt_x"/>
                                          </p:val>
                                        </p:tav>
                                      </p:tavLst>
                                    </p:anim>
                                    <p:anim calcmode="lin" valueType="num">
                                      <p:cBhvr additive="base">
                                        <p:cTn id="8" dur="500" fill="hold"/>
                                        <p:tgtEl>
                                          <p:spTgt spid="819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5"/>
                                        </p:tgtEl>
                                        <p:attrNameLst>
                                          <p:attrName>style.visibility</p:attrName>
                                        </p:attrNameLst>
                                      </p:cBhvr>
                                      <p:to>
                                        <p:strVal val="visible"/>
                                      </p:to>
                                    </p:set>
                                    <p:anim calcmode="lin" valueType="num">
                                      <p:cBhvr additive="base">
                                        <p:cTn id="13" dur="500" fill="hold"/>
                                        <p:tgtEl>
                                          <p:spTgt spid="8195"/>
                                        </p:tgtEl>
                                        <p:attrNameLst>
                                          <p:attrName>ppt_x</p:attrName>
                                        </p:attrNameLst>
                                      </p:cBhvr>
                                      <p:tavLst>
                                        <p:tav tm="0">
                                          <p:val>
                                            <p:strVal val="0-#ppt_w/2"/>
                                          </p:val>
                                        </p:tav>
                                        <p:tav tm="100000">
                                          <p:val>
                                            <p:strVal val="#ppt_x"/>
                                          </p:val>
                                        </p:tav>
                                      </p:tavLst>
                                    </p:anim>
                                    <p:anim calcmode="lin" valueType="num">
                                      <p:cBhvr additive="base">
                                        <p:cTn id="14" dur="500" fill="hold"/>
                                        <p:tgtEl>
                                          <p:spTgt spid="819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196"/>
                                        </p:tgtEl>
                                        <p:attrNameLst>
                                          <p:attrName>style.visibility</p:attrName>
                                        </p:attrNameLst>
                                      </p:cBhvr>
                                      <p:to>
                                        <p:strVal val="visible"/>
                                      </p:to>
                                    </p:set>
                                    <p:anim calcmode="lin" valueType="num">
                                      <p:cBhvr additive="base">
                                        <p:cTn id="19" dur="500" fill="hold"/>
                                        <p:tgtEl>
                                          <p:spTgt spid="8196"/>
                                        </p:tgtEl>
                                        <p:attrNameLst>
                                          <p:attrName>ppt_x</p:attrName>
                                        </p:attrNameLst>
                                      </p:cBhvr>
                                      <p:tavLst>
                                        <p:tav tm="0">
                                          <p:val>
                                            <p:strVal val="0-#ppt_w/2"/>
                                          </p:val>
                                        </p:tav>
                                        <p:tav tm="100000">
                                          <p:val>
                                            <p:strVal val="#ppt_x"/>
                                          </p:val>
                                        </p:tav>
                                      </p:tavLst>
                                    </p:anim>
                                    <p:anim calcmode="lin" valueType="num">
                                      <p:cBhvr additive="base">
                                        <p:cTn id="20" dur="500" fill="hold"/>
                                        <p:tgtEl>
                                          <p:spTgt spid="819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197"/>
                                        </p:tgtEl>
                                        <p:attrNameLst>
                                          <p:attrName>style.visibility</p:attrName>
                                        </p:attrNameLst>
                                      </p:cBhvr>
                                      <p:to>
                                        <p:strVal val="visible"/>
                                      </p:to>
                                    </p:set>
                                    <p:anim calcmode="lin" valueType="num">
                                      <p:cBhvr additive="base">
                                        <p:cTn id="25" dur="500" fill="hold"/>
                                        <p:tgtEl>
                                          <p:spTgt spid="8197"/>
                                        </p:tgtEl>
                                        <p:attrNameLst>
                                          <p:attrName>ppt_x</p:attrName>
                                        </p:attrNameLst>
                                      </p:cBhvr>
                                      <p:tavLst>
                                        <p:tav tm="0">
                                          <p:val>
                                            <p:strVal val="0-#ppt_w/2"/>
                                          </p:val>
                                        </p:tav>
                                        <p:tav tm="100000">
                                          <p:val>
                                            <p:strVal val="#ppt_x"/>
                                          </p:val>
                                        </p:tav>
                                      </p:tavLst>
                                    </p:anim>
                                    <p:anim calcmode="lin" valueType="num">
                                      <p:cBhvr additive="base">
                                        <p:cTn id="26" dur="500" fill="hold"/>
                                        <p:tgtEl>
                                          <p:spTgt spid="819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198"/>
                                        </p:tgtEl>
                                        <p:attrNameLst>
                                          <p:attrName>style.visibility</p:attrName>
                                        </p:attrNameLst>
                                      </p:cBhvr>
                                      <p:to>
                                        <p:strVal val="visible"/>
                                      </p:to>
                                    </p:set>
                                    <p:anim calcmode="lin" valueType="num">
                                      <p:cBhvr additive="base">
                                        <p:cTn id="31" dur="500" fill="hold"/>
                                        <p:tgtEl>
                                          <p:spTgt spid="8198"/>
                                        </p:tgtEl>
                                        <p:attrNameLst>
                                          <p:attrName>ppt_x</p:attrName>
                                        </p:attrNameLst>
                                      </p:cBhvr>
                                      <p:tavLst>
                                        <p:tav tm="0">
                                          <p:val>
                                            <p:strVal val="0-#ppt_w/2"/>
                                          </p:val>
                                        </p:tav>
                                        <p:tav tm="100000">
                                          <p:val>
                                            <p:strVal val="#ppt_x"/>
                                          </p:val>
                                        </p:tav>
                                      </p:tavLst>
                                    </p:anim>
                                    <p:anim calcmode="lin" valueType="num">
                                      <p:cBhvr additive="base">
                                        <p:cTn id="32" dur="500" fill="hold"/>
                                        <p:tgtEl>
                                          <p:spTgt spid="819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8199"/>
                                        </p:tgtEl>
                                        <p:attrNameLst>
                                          <p:attrName>style.visibility</p:attrName>
                                        </p:attrNameLst>
                                      </p:cBhvr>
                                      <p:to>
                                        <p:strVal val="visible"/>
                                      </p:to>
                                    </p:set>
                                    <p:anim calcmode="lin" valueType="num">
                                      <p:cBhvr additive="base">
                                        <p:cTn id="37" dur="500" fill="hold"/>
                                        <p:tgtEl>
                                          <p:spTgt spid="8199"/>
                                        </p:tgtEl>
                                        <p:attrNameLst>
                                          <p:attrName>ppt_x</p:attrName>
                                        </p:attrNameLst>
                                      </p:cBhvr>
                                      <p:tavLst>
                                        <p:tav tm="0">
                                          <p:val>
                                            <p:strVal val="0-#ppt_w/2"/>
                                          </p:val>
                                        </p:tav>
                                        <p:tav tm="100000">
                                          <p:val>
                                            <p:strVal val="#ppt_x"/>
                                          </p:val>
                                        </p:tav>
                                      </p:tavLst>
                                    </p:anim>
                                    <p:anim calcmode="lin" valueType="num">
                                      <p:cBhvr additive="base">
                                        <p:cTn id="38" dur="500" fill="hold"/>
                                        <p:tgtEl>
                                          <p:spTgt spid="81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autoUpdateAnimBg="0"/>
      <p:bldP spid="8196" grpId="0" animBg="1"/>
      <p:bldP spid="8197" grpId="0" autoUpdateAnimBg="0"/>
      <p:bldP spid="8198" grpId="0" animBg="1"/>
      <p:bldP spid="8199"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28600" y="152400"/>
            <a:ext cx="8686800" cy="579438"/>
          </a:xfrm>
          <a:prstGeom prst="rect">
            <a:avLst/>
          </a:prstGeom>
          <a:noFill/>
          <a:ln w="9525">
            <a:noFill/>
            <a:miter lim="800000"/>
            <a:headEnd/>
            <a:tailEnd/>
          </a:ln>
          <a:effectLst/>
        </p:spPr>
        <p:txBody>
          <a:bodyPr>
            <a:spAutoFit/>
          </a:bodyPr>
          <a:lstStyle/>
          <a:p>
            <a:pPr algn="ctr">
              <a:spcBef>
                <a:spcPct val="50000"/>
              </a:spcBef>
            </a:pPr>
            <a:r>
              <a:rPr lang="en-US" sz="3200" u="sng">
                <a:latin typeface="Matura MT Script Capitals" pitchFamily="66" charset="0"/>
              </a:rPr>
              <a:t>The Korean War (1950-1953)</a:t>
            </a:r>
          </a:p>
        </p:txBody>
      </p:sp>
      <p:sp>
        <p:nvSpPr>
          <p:cNvPr id="9219" name="Text Box 3"/>
          <p:cNvSpPr txBox="1">
            <a:spLocks noChangeArrowheads="1"/>
          </p:cNvSpPr>
          <p:nvPr/>
        </p:nvSpPr>
        <p:spPr bwMode="auto">
          <a:xfrm>
            <a:off x="0" y="685800"/>
            <a:ext cx="9144000" cy="396875"/>
          </a:xfrm>
          <a:prstGeom prst="rect">
            <a:avLst/>
          </a:prstGeom>
          <a:noFill/>
          <a:ln w="9525">
            <a:noFill/>
            <a:miter lim="800000"/>
            <a:headEnd/>
            <a:tailEnd/>
          </a:ln>
          <a:effectLst/>
        </p:spPr>
        <p:txBody>
          <a:bodyPr>
            <a:spAutoFit/>
          </a:bodyPr>
          <a:lstStyle/>
          <a:p>
            <a:pPr algn="ctr">
              <a:spcBef>
                <a:spcPct val="50000"/>
              </a:spcBef>
            </a:pPr>
            <a:endParaRPr lang="en-US" sz="2000"/>
          </a:p>
        </p:txBody>
      </p:sp>
      <p:sp>
        <p:nvSpPr>
          <p:cNvPr id="9220" name="Text Box 4"/>
          <p:cNvSpPr txBox="1">
            <a:spLocks noChangeArrowheads="1"/>
          </p:cNvSpPr>
          <p:nvPr/>
        </p:nvSpPr>
        <p:spPr bwMode="auto">
          <a:xfrm>
            <a:off x="0" y="2133600"/>
            <a:ext cx="3352800" cy="4200525"/>
          </a:xfrm>
          <a:prstGeom prst="rect">
            <a:avLst/>
          </a:prstGeom>
          <a:noFill/>
          <a:ln w="9525">
            <a:noFill/>
            <a:miter lim="800000"/>
            <a:headEnd/>
            <a:tailEnd/>
          </a:ln>
          <a:effectLst/>
        </p:spPr>
        <p:txBody>
          <a:bodyPr>
            <a:spAutoFit/>
          </a:bodyPr>
          <a:lstStyle/>
          <a:p>
            <a:pPr algn="ctr">
              <a:spcBef>
                <a:spcPct val="50000"/>
              </a:spcBef>
            </a:pPr>
            <a:r>
              <a:rPr lang="en-US" sz="2000"/>
              <a:t>-June 25, 1950…..backed with its Soviet trained army, North Korean forces crossed the 38</a:t>
            </a:r>
            <a:r>
              <a:rPr lang="en-US" sz="2000" baseline="30000"/>
              <a:t>th</a:t>
            </a:r>
            <a:r>
              <a:rPr lang="en-US" sz="2000"/>
              <a:t> parallel invading the South!</a:t>
            </a:r>
          </a:p>
          <a:p>
            <a:pPr algn="ctr">
              <a:spcBef>
                <a:spcPct val="50000"/>
              </a:spcBef>
            </a:pPr>
            <a:r>
              <a:rPr lang="en-US" sz="1900"/>
              <a:t>-Truman asked the UN to act against the Communist invasion of South Korea to show a unified stance to the USSR and China.</a:t>
            </a:r>
          </a:p>
          <a:p>
            <a:pPr algn="ctr">
              <a:spcBef>
                <a:spcPct val="50000"/>
              </a:spcBef>
            </a:pPr>
            <a:r>
              <a:rPr lang="en-US" sz="1900" b="1" i="1" u="sng"/>
              <a:t>**THE KOREAN WAR PITTED North Korea and China against the UNITED NATIONS!</a:t>
            </a:r>
          </a:p>
        </p:txBody>
      </p:sp>
      <p:sp>
        <p:nvSpPr>
          <p:cNvPr id="9221" name="AutoShape 5"/>
          <p:cNvSpPr>
            <a:spLocks noChangeArrowheads="1"/>
          </p:cNvSpPr>
          <p:nvPr/>
        </p:nvSpPr>
        <p:spPr bwMode="auto">
          <a:xfrm>
            <a:off x="3200400" y="5257800"/>
            <a:ext cx="2133600" cy="1219200"/>
          </a:xfrm>
          <a:prstGeom prst="rightArrow">
            <a:avLst>
              <a:gd name="adj1" fmla="val 50000"/>
              <a:gd name="adj2" fmla="val 43750"/>
            </a:avLst>
          </a:prstGeom>
          <a:solidFill>
            <a:schemeClr val="accent1"/>
          </a:solidFill>
          <a:ln w="9525">
            <a:solidFill>
              <a:schemeClr val="tx1"/>
            </a:solidFill>
            <a:miter lim="800000"/>
            <a:headEnd/>
            <a:tailEnd/>
          </a:ln>
          <a:effectLst/>
        </p:spPr>
        <p:txBody>
          <a:bodyPr wrap="none" anchor="ctr"/>
          <a:lstStyle/>
          <a:p>
            <a:endParaRPr lang="en-US"/>
          </a:p>
        </p:txBody>
      </p:sp>
      <p:sp>
        <p:nvSpPr>
          <p:cNvPr id="9223" name="Rectangle 7"/>
          <p:cNvSpPr>
            <a:spLocks noChangeArrowheads="1"/>
          </p:cNvSpPr>
          <p:nvPr/>
        </p:nvSpPr>
        <p:spPr bwMode="auto">
          <a:xfrm>
            <a:off x="-1390650" y="1265238"/>
            <a:ext cx="9144000" cy="0"/>
          </a:xfrm>
          <a:prstGeom prst="rect">
            <a:avLst/>
          </a:prstGeom>
          <a:noFill/>
          <a:ln w="9525">
            <a:noFill/>
            <a:miter lim="800000"/>
            <a:headEnd/>
            <a:tailEnd/>
          </a:ln>
          <a:effectLst/>
        </p:spPr>
        <p:txBody>
          <a:bodyPr>
            <a:spAutoFit/>
          </a:bodyPr>
          <a:lstStyle/>
          <a:p>
            <a:endParaRPr lang="en-US"/>
          </a:p>
        </p:txBody>
      </p:sp>
      <p:sp>
        <p:nvSpPr>
          <p:cNvPr id="9228" name="Text Box 12"/>
          <p:cNvSpPr txBox="1">
            <a:spLocks noChangeArrowheads="1"/>
          </p:cNvSpPr>
          <p:nvPr/>
        </p:nvSpPr>
        <p:spPr bwMode="auto">
          <a:xfrm>
            <a:off x="0" y="609600"/>
            <a:ext cx="9144000" cy="958850"/>
          </a:xfrm>
          <a:prstGeom prst="rect">
            <a:avLst/>
          </a:prstGeom>
          <a:noFill/>
          <a:ln w="9525">
            <a:noFill/>
            <a:miter lim="800000"/>
            <a:headEnd/>
            <a:tailEnd/>
          </a:ln>
          <a:effectLst/>
        </p:spPr>
        <p:txBody>
          <a:bodyPr>
            <a:spAutoFit/>
          </a:bodyPr>
          <a:lstStyle/>
          <a:p>
            <a:pPr algn="ctr">
              <a:spcBef>
                <a:spcPct val="50000"/>
              </a:spcBef>
            </a:pPr>
            <a:r>
              <a:rPr lang="en-US" sz="1900"/>
              <a:t>At the end of WWII, US and Soviet forces were both stationed in Korea.  **</a:t>
            </a:r>
            <a:r>
              <a:rPr lang="en-US" sz="1900" b="1" i="1" u="sng"/>
              <a:t>The Allies divided Korea at the 38</a:t>
            </a:r>
            <a:r>
              <a:rPr lang="en-US" sz="1900" b="1" i="1" u="sng" baseline="30000"/>
              <a:t>th</a:t>
            </a:r>
            <a:r>
              <a:rPr lang="en-US" sz="1900" b="1" i="1" u="sng"/>
              <a:t> parallel of latitude. </a:t>
            </a:r>
            <a:r>
              <a:rPr lang="en-US" sz="1900"/>
              <a:t> The USSR set up a communist government in the North, while the Americans supported a democratic govt in the South.  </a:t>
            </a:r>
            <a:endParaRPr lang="en-US" sz="1900" b="1" i="1" u="sng"/>
          </a:p>
        </p:txBody>
      </p:sp>
      <p:pic>
        <p:nvPicPr>
          <p:cNvPr id="9229" name="Picture 13" descr="E:\Letters\korpenin.gif"/>
          <p:cNvPicPr>
            <a:picLocks noChangeAspect="1" noChangeArrowheads="1"/>
          </p:cNvPicPr>
          <p:nvPr/>
        </p:nvPicPr>
        <p:blipFill>
          <a:blip r:embed="rId2" cstate="print"/>
          <a:srcRect/>
          <a:stretch>
            <a:fillRect/>
          </a:stretch>
        </p:blipFill>
        <p:spPr bwMode="auto">
          <a:xfrm>
            <a:off x="5410200" y="2209800"/>
            <a:ext cx="3733800" cy="4648200"/>
          </a:xfrm>
          <a:prstGeom prst="rect">
            <a:avLst/>
          </a:prstGeom>
          <a:noFill/>
        </p:spPr>
      </p:pic>
      <p:sp>
        <p:nvSpPr>
          <p:cNvPr id="9230" name="Text Box 14"/>
          <p:cNvSpPr txBox="1">
            <a:spLocks noChangeArrowheads="1"/>
          </p:cNvSpPr>
          <p:nvPr/>
        </p:nvSpPr>
        <p:spPr bwMode="auto">
          <a:xfrm>
            <a:off x="5715000" y="3276600"/>
            <a:ext cx="3048000" cy="457200"/>
          </a:xfrm>
          <a:prstGeom prst="rect">
            <a:avLst/>
          </a:prstGeom>
          <a:noFill/>
          <a:ln w="9525">
            <a:noFill/>
            <a:miter lim="800000"/>
            <a:headEnd/>
            <a:tailEnd/>
          </a:ln>
          <a:effectLst/>
        </p:spPr>
        <p:txBody>
          <a:bodyPr>
            <a:spAutoFit/>
          </a:bodyPr>
          <a:lstStyle/>
          <a:p>
            <a:pPr>
              <a:spcBef>
                <a:spcPct val="50000"/>
              </a:spcBef>
            </a:pPr>
            <a:endParaRPr lang="en-US"/>
          </a:p>
        </p:txBody>
      </p:sp>
      <p:sp>
        <p:nvSpPr>
          <p:cNvPr id="9231" name="Text Box 15"/>
          <p:cNvSpPr txBox="1">
            <a:spLocks noChangeArrowheads="1"/>
          </p:cNvSpPr>
          <p:nvPr/>
        </p:nvSpPr>
        <p:spPr bwMode="auto">
          <a:xfrm>
            <a:off x="5638800" y="5181600"/>
            <a:ext cx="3505200" cy="958850"/>
          </a:xfrm>
          <a:prstGeom prst="rect">
            <a:avLst/>
          </a:prstGeom>
          <a:solidFill>
            <a:schemeClr val="bg1">
              <a:alpha val="50000"/>
            </a:schemeClr>
          </a:solidFill>
          <a:ln w="9525">
            <a:noFill/>
            <a:miter lim="800000"/>
            <a:headEnd/>
            <a:tailEnd/>
          </a:ln>
          <a:effectLst/>
        </p:spPr>
        <p:txBody>
          <a:bodyPr>
            <a:spAutoFit/>
          </a:bodyPr>
          <a:lstStyle/>
          <a:p>
            <a:pPr algn="ctr">
              <a:spcBef>
                <a:spcPct val="50000"/>
              </a:spcBef>
            </a:pPr>
            <a:r>
              <a:rPr lang="en-US" sz="1900"/>
              <a:t>UN forces quickly managed to push North Korean troops back across the 38</a:t>
            </a:r>
            <a:r>
              <a:rPr lang="en-US" sz="1900" baseline="30000"/>
              <a:t>th</a:t>
            </a:r>
            <a:r>
              <a:rPr lang="en-US" sz="1900"/>
              <a:t> parallel.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0-#ppt_w/2"/>
                                          </p:val>
                                        </p:tav>
                                        <p:tav tm="100000">
                                          <p:val>
                                            <p:strVal val="#ppt_x"/>
                                          </p:val>
                                        </p:tav>
                                      </p:tavLst>
                                    </p:anim>
                                    <p:anim calcmode="lin" valueType="num">
                                      <p:cBhvr additive="base">
                                        <p:cTn id="8"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28"/>
                                        </p:tgtEl>
                                        <p:attrNameLst>
                                          <p:attrName>style.visibility</p:attrName>
                                        </p:attrNameLst>
                                      </p:cBhvr>
                                      <p:to>
                                        <p:strVal val="visible"/>
                                      </p:to>
                                    </p:set>
                                    <p:anim calcmode="lin" valueType="num">
                                      <p:cBhvr additive="base">
                                        <p:cTn id="13" dur="500" fill="hold"/>
                                        <p:tgtEl>
                                          <p:spTgt spid="9228"/>
                                        </p:tgtEl>
                                        <p:attrNameLst>
                                          <p:attrName>ppt_x</p:attrName>
                                        </p:attrNameLst>
                                      </p:cBhvr>
                                      <p:tavLst>
                                        <p:tav tm="0">
                                          <p:val>
                                            <p:strVal val="0-#ppt_w/2"/>
                                          </p:val>
                                        </p:tav>
                                        <p:tav tm="100000">
                                          <p:val>
                                            <p:strVal val="#ppt_x"/>
                                          </p:val>
                                        </p:tav>
                                      </p:tavLst>
                                    </p:anim>
                                    <p:anim calcmode="lin" valueType="num">
                                      <p:cBhvr additive="base">
                                        <p:cTn id="14" dur="500" fill="hold"/>
                                        <p:tgtEl>
                                          <p:spTgt spid="922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9229"/>
                                        </p:tgtEl>
                                        <p:attrNameLst>
                                          <p:attrName>style.visibility</p:attrName>
                                        </p:attrNameLst>
                                      </p:cBhvr>
                                      <p:to>
                                        <p:strVal val="visible"/>
                                      </p:to>
                                    </p:set>
                                    <p:anim calcmode="lin" valueType="num">
                                      <p:cBhvr additive="base">
                                        <p:cTn id="19" dur="500" fill="hold"/>
                                        <p:tgtEl>
                                          <p:spTgt spid="9229"/>
                                        </p:tgtEl>
                                        <p:attrNameLst>
                                          <p:attrName>ppt_x</p:attrName>
                                        </p:attrNameLst>
                                      </p:cBhvr>
                                      <p:tavLst>
                                        <p:tav tm="0">
                                          <p:val>
                                            <p:strVal val="0-#ppt_w/2"/>
                                          </p:val>
                                        </p:tav>
                                        <p:tav tm="100000">
                                          <p:val>
                                            <p:strVal val="#ppt_x"/>
                                          </p:val>
                                        </p:tav>
                                      </p:tavLst>
                                    </p:anim>
                                    <p:anim calcmode="lin" valueType="num">
                                      <p:cBhvr additive="base">
                                        <p:cTn id="20" dur="500" fill="hold"/>
                                        <p:tgtEl>
                                          <p:spTgt spid="922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220"/>
                                        </p:tgtEl>
                                        <p:attrNameLst>
                                          <p:attrName>style.visibility</p:attrName>
                                        </p:attrNameLst>
                                      </p:cBhvr>
                                      <p:to>
                                        <p:strVal val="visible"/>
                                      </p:to>
                                    </p:set>
                                    <p:anim calcmode="lin" valueType="num">
                                      <p:cBhvr additive="base">
                                        <p:cTn id="25" dur="500" fill="hold"/>
                                        <p:tgtEl>
                                          <p:spTgt spid="9220"/>
                                        </p:tgtEl>
                                        <p:attrNameLst>
                                          <p:attrName>ppt_x</p:attrName>
                                        </p:attrNameLst>
                                      </p:cBhvr>
                                      <p:tavLst>
                                        <p:tav tm="0">
                                          <p:val>
                                            <p:strVal val="0-#ppt_w/2"/>
                                          </p:val>
                                        </p:tav>
                                        <p:tav tm="100000">
                                          <p:val>
                                            <p:strVal val="#ppt_x"/>
                                          </p:val>
                                        </p:tav>
                                      </p:tavLst>
                                    </p:anim>
                                    <p:anim calcmode="lin" valueType="num">
                                      <p:cBhvr additive="base">
                                        <p:cTn id="26" dur="500" fill="hold"/>
                                        <p:tgtEl>
                                          <p:spTgt spid="922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221"/>
                                        </p:tgtEl>
                                        <p:attrNameLst>
                                          <p:attrName>style.visibility</p:attrName>
                                        </p:attrNameLst>
                                      </p:cBhvr>
                                      <p:to>
                                        <p:strVal val="visible"/>
                                      </p:to>
                                    </p:set>
                                    <p:anim calcmode="lin" valueType="num">
                                      <p:cBhvr additive="base">
                                        <p:cTn id="31" dur="500" fill="hold"/>
                                        <p:tgtEl>
                                          <p:spTgt spid="9221"/>
                                        </p:tgtEl>
                                        <p:attrNameLst>
                                          <p:attrName>ppt_x</p:attrName>
                                        </p:attrNameLst>
                                      </p:cBhvr>
                                      <p:tavLst>
                                        <p:tav tm="0">
                                          <p:val>
                                            <p:strVal val="0-#ppt_w/2"/>
                                          </p:val>
                                        </p:tav>
                                        <p:tav tm="100000">
                                          <p:val>
                                            <p:strVal val="#ppt_x"/>
                                          </p:val>
                                        </p:tav>
                                      </p:tavLst>
                                    </p:anim>
                                    <p:anim calcmode="lin" valueType="num">
                                      <p:cBhvr additive="base">
                                        <p:cTn id="32" dur="500" fill="hold"/>
                                        <p:tgtEl>
                                          <p:spTgt spid="922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9231"/>
                                        </p:tgtEl>
                                        <p:attrNameLst>
                                          <p:attrName>style.visibility</p:attrName>
                                        </p:attrNameLst>
                                      </p:cBhvr>
                                      <p:to>
                                        <p:strVal val="visible"/>
                                      </p:to>
                                    </p:set>
                                    <p:anim calcmode="lin" valueType="num">
                                      <p:cBhvr additive="base">
                                        <p:cTn id="37" dur="500" fill="hold"/>
                                        <p:tgtEl>
                                          <p:spTgt spid="9231"/>
                                        </p:tgtEl>
                                        <p:attrNameLst>
                                          <p:attrName>ppt_x</p:attrName>
                                        </p:attrNameLst>
                                      </p:cBhvr>
                                      <p:tavLst>
                                        <p:tav tm="0">
                                          <p:val>
                                            <p:strVal val="0-#ppt_w/2"/>
                                          </p:val>
                                        </p:tav>
                                        <p:tav tm="100000">
                                          <p:val>
                                            <p:strVal val="#ppt_x"/>
                                          </p:val>
                                        </p:tav>
                                      </p:tavLst>
                                    </p:anim>
                                    <p:anim calcmode="lin" valueType="num">
                                      <p:cBhvr additive="base">
                                        <p:cTn id="38" dur="500" fill="hold"/>
                                        <p:tgtEl>
                                          <p:spTgt spid="92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20" grpId="0" autoUpdateAnimBg="0"/>
      <p:bldP spid="9221" grpId="0" animBg="1"/>
      <p:bldP spid="9228" grpId="0" autoUpdateAnimBg="0"/>
      <p:bldP spid="9231" grpId="0" animBg="1" autoUpdateAnimBg="0"/>
    </p:bld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3193</TotalTime>
  <Words>1796</Words>
  <Application>Microsoft Office PowerPoint</Application>
  <PresentationFormat>On-screen Show (4:3)</PresentationFormat>
  <Paragraphs>78</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vector>
  </TitlesOfParts>
  <Company>Old Fort Local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Chad C. Davis</dc:creator>
  <cp:lastModifiedBy>ALSD</cp:lastModifiedBy>
  <cp:revision>102</cp:revision>
  <dcterms:created xsi:type="dcterms:W3CDTF">2006-10-12T00:03:34Z</dcterms:created>
  <dcterms:modified xsi:type="dcterms:W3CDTF">2011-02-18T14:03:00Z</dcterms:modified>
</cp:coreProperties>
</file>